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589" r:id="rId2"/>
    <p:sldId id="593" r:id="rId3"/>
    <p:sldId id="694" r:id="rId4"/>
    <p:sldId id="590" r:id="rId5"/>
    <p:sldId id="657" r:id="rId6"/>
    <p:sldId id="658" r:id="rId7"/>
    <p:sldId id="695" r:id="rId8"/>
    <p:sldId id="696" r:id="rId9"/>
    <p:sldId id="697" r:id="rId10"/>
    <p:sldId id="698" r:id="rId11"/>
    <p:sldId id="699" r:id="rId12"/>
    <p:sldId id="700" r:id="rId13"/>
    <p:sldId id="591" r:id="rId14"/>
    <p:sldId id="702" r:id="rId15"/>
    <p:sldId id="703" r:id="rId16"/>
    <p:sldId id="701" r:id="rId17"/>
    <p:sldId id="704" r:id="rId18"/>
    <p:sldId id="705" r:id="rId19"/>
    <p:sldId id="706" r:id="rId20"/>
    <p:sldId id="707" r:id="rId21"/>
    <p:sldId id="708" r:id="rId22"/>
    <p:sldId id="598" r:id="rId23"/>
    <p:sldId id="709" r:id="rId24"/>
    <p:sldId id="710" r:id="rId25"/>
    <p:sldId id="711" r:id="rId26"/>
    <p:sldId id="712" r:id="rId27"/>
    <p:sldId id="713" r:id="rId28"/>
    <p:sldId id="714" r:id="rId29"/>
    <p:sldId id="604" r:id="rId30"/>
    <p:sldId id="715" r:id="rId31"/>
    <p:sldId id="716" r:id="rId32"/>
    <p:sldId id="717" r:id="rId33"/>
    <p:sldId id="718" r:id="rId34"/>
    <p:sldId id="719" r:id="rId35"/>
    <p:sldId id="642" r:id="rId36"/>
    <p:sldId id="720" r:id="rId37"/>
    <p:sldId id="721" r:id="rId38"/>
    <p:sldId id="722" r:id="rId39"/>
    <p:sldId id="723" r:id="rId40"/>
    <p:sldId id="724" r:id="rId41"/>
    <p:sldId id="725" r:id="rId42"/>
    <p:sldId id="726" r:id="rId43"/>
    <p:sldId id="727" r:id="rId44"/>
    <p:sldId id="728" r:id="rId45"/>
    <p:sldId id="729" r:id="rId46"/>
    <p:sldId id="730" r:id="rId47"/>
    <p:sldId id="731" r:id="rId48"/>
    <p:sldId id="732" r:id="rId49"/>
    <p:sldId id="734" r:id="rId50"/>
    <p:sldId id="735" r:id="rId51"/>
    <p:sldId id="737" r:id="rId52"/>
    <p:sldId id="738" r:id="rId53"/>
    <p:sldId id="739" r:id="rId54"/>
    <p:sldId id="740" r:id="rId55"/>
    <p:sldId id="741" r:id="rId56"/>
    <p:sldId id="742" r:id="rId57"/>
    <p:sldId id="743" r:id="rId58"/>
    <p:sldId id="744" r:id="rId59"/>
    <p:sldId id="745" r:id="rId60"/>
    <p:sldId id="746" r:id="rId61"/>
    <p:sldId id="747" r:id="rId62"/>
    <p:sldId id="748" r:id="rId63"/>
    <p:sldId id="749" r:id="rId64"/>
    <p:sldId id="750" r:id="rId65"/>
    <p:sldId id="751" r:id="rId66"/>
    <p:sldId id="752" r:id="rId67"/>
    <p:sldId id="753" r:id="rId68"/>
    <p:sldId id="754" r:id="rId69"/>
    <p:sldId id="755" r:id="rId70"/>
    <p:sldId id="756" r:id="rId71"/>
    <p:sldId id="757" r:id="rId72"/>
    <p:sldId id="758" r:id="rId73"/>
    <p:sldId id="759" r:id="rId74"/>
    <p:sldId id="587" r:id="rId75"/>
    <p:sldId id="588" r:id="rId7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694"/>
    <a:srgbClr val="A2926A"/>
    <a:srgbClr val="392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63" autoAdjust="0"/>
    <p:restoredTop sz="94369" autoAdjust="0"/>
  </p:normalViewPr>
  <p:slideViewPr>
    <p:cSldViewPr>
      <p:cViewPr varScale="1">
        <p:scale>
          <a:sx n="68" d="100"/>
          <a:sy n="68" d="100"/>
        </p:scale>
        <p:origin x="7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08913-D671-424D-AA18-8211BD8C6440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C22E2-0143-4BD6-B4AF-29B0FF511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61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C22E2-0143-4BD6-B4AF-29B0FF511200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039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C22E2-0143-4BD6-B4AF-29B0FF511200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916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C22E2-0143-4BD6-B4AF-29B0FF511200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73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C22E2-0143-4BD6-B4AF-29B0FF511200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1290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C22E2-0143-4BD6-B4AF-29B0FF511200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561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C22E2-0143-4BD6-B4AF-29B0FF511200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221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image" Target="../media/image3.png"/><Relationship Id="rId7" Type="http://schemas.openxmlformats.org/officeDocument/2006/relationships/slide" Target="slide2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2.xml"/><Relationship Id="rId11" Type="http://schemas.openxmlformats.org/officeDocument/2006/relationships/slide" Target="slide50.xml"/><Relationship Id="rId5" Type="http://schemas.openxmlformats.org/officeDocument/2006/relationships/slide" Target="slide13.xml"/><Relationship Id="rId10" Type="http://schemas.openxmlformats.org/officeDocument/2006/relationships/slide" Target="slide48.xml"/><Relationship Id="rId4" Type="http://schemas.openxmlformats.org/officeDocument/2006/relationships/slide" Target="slide4.xml"/><Relationship Id="rId9" Type="http://schemas.openxmlformats.org/officeDocument/2006/relationships/slide" Target="slide4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emf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68.xml"/><Relationship Id="rId5" Type="http://schemas.openxmlformats.org/officeDocument/2006/relationships/slide" Target="slide61.xml"/><Relationship Id="rId4" Type="http://schemas.openxmlformats.org/officeDocument/2006/relationships/slide" Target="slide5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4.png"/><Relationship Id="rId7" Type="http://schemas.openxmlformats.org/officeDocument/2006/relationships/hyperlink" Target="https://pt-br.facebook.com/fraternidadeocaminho" TargetMode="External"/><Relationship Id="rId12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stagram.com/fraternidadeocaminho/?hl=pt-br" TargetMode="External"/><Relationship Id="rId11" Type="http://schemas.openxmlformats.org/officeDocument/2006/relationships/image" Target="../media/image18.png"/><Relationship Id="rId5" Type="http://schemas.openxmlformats.org/officeDocument/2006/relationships/hyperlink" Target="mailto:contato@ocaminho.org?subject=Contato%20pelo%20site" TargetMode="External"/><Relationship Id="rId10" Type="http://schemas.openxmlformats.org/officeDocument/2006/relationships/image" Target="../media/image17.svg"/><Relationship Id="rId4" Type="http://schemas.openxmlformats.org/officeDocument/2006/relationships/hyperlink" Target="http://www.ocaminho.org/" TargetMode="External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id="{CBD0562E-4981-4B4A-B3AF-2308C806B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850" y="0"/>
            <a:ext cx="9197849" cy="6080041"/>
          </a:xfrm>
          <a:prstGeom prst="rect">
            <a:avLst/>
          </a:prstGeom>
        </p:spPr>
      </p:pic>
      <p:pic>
        <p:nvPicPr>
          <p:cNvPr id="15" name="Imagem 14" descr="titulo.png">
            <a:extLst>
              <a:ext uri="{FF2B5EF4-FFF2-40B4-BE49-F238E27FC236}">
                <a16:creationId xmlns:a16="http://schemas.microsoft.com/office/drawing/2014/main" id="{6E935D1A-72E4-4DE4-95D3-1F5AE2952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5984" y="908720"/>
            <a:ext cx="9219983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id="{8FBE5C98-2827-4859-BF01-A57FAE3C7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34203"/>
            <a:ext cx="7772400" cy="18539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INTERCESSÃO</a:t>
            </a:r>
            <a:b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</a:br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Módulo VII </a:t>
            </a:r>
            <a:r>
              <a:rPr lang="pt-BR" b="1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– </a:t>
            </a:r>
            <a:br>
              <a:rPr lang="pt-BR" b="1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</a:br>
            <a:r>
              <a:rPr lang="pt-BR" b="1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Carismas (</a:t>
            </a:r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Dons do Espírito Santo)</a:t>
            </a:r>
          </a:p>
        </p:txBody>
      </p:sp>
    </p:spTree>
    <p:extLst>
      <p:ext uri="{BB962C8B-B14F-4D97-AF65-F5344CB8AC3E}">
        <p14:creationId xmlns:p14="http://schemas.microsoft.com/office/powerpoint/2010/main" val="2608699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Introdução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Lumem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gentium, 12, revela esta realidade: “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Não é apenas através dos sacramentos e ministérios que o Espírito Santo santifica e conduz o povo de Deus, mas repartindo seus dons a cada um conforme lhe apraz...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”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Os carismas não são sinais de santidade, mas induzem à santidade.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um engano primário pensar que a posse dos carismas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signifique a concessão de honra, dignidade, prestígio,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motivo de orgulho, vaidade ou ostentação, como se o carisma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fosse um “título dignitário”, concedido pelo Espírito.</a:t>
            </a:r>
          </a:p>
        </p:txBody>
      </p:sp>
    </p:spTree>
    <p:extLst>
      <p:ext uri="{BB962C8B-B14F-4D97-AF65-F5344CB8AC3E}">
        <p14:creationId xmlns:p14="http://schemas.microsoft.com/office/powerpoint/2010/main" val="2613525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Introdução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Quando o Espírito Santo concede algum carisma a um cristão,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está, na verdade, lhe confiando a responsabilidade de servir ainda mais e melhor.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concessão de um carisma é um envio, uma missão dada.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Aquele que recebe os carismas tem o dever e o direito de usá-los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servir a seus irmãos. É um dever do qual não pode fugir.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Como, também, é um direito que foi dado pelo Espírito Santo,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que ninguém pode lhe tirar.</a:t>
            </a:r>
          </a:p>
        </p:txBody>
      </p:sp>
    </p:spTree>
    <p:extLst>
      <p:ext uri="{BB962C8B-B14F-4D97-AF65-F5344CB8AC3E}">
        <p14:creationId xmlns:p14="http://schemas.microsoft.com/office/powerpoint/2010/main" val="4103075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Introdução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Os carismas são provas do amor de Deus para com seus filhos.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Todo carisma concedido é um sinal de que Deus está amando o seu povo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e, por amor, vem em socorro de suas múltiplas necessidades,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agindo através de membros deste mesmo povo,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revestidos da força do alto, do poder do Espírito.</a:t>
            </a:r>
          </a:p>
        </p:txBody>
      </p:sp>
    </p:spTree>
    <p:extLst>
      <p:ext uri="{BB962C8B-B14F-4D97-AF65-F5344CB8AC3E}">
        <p14:creationId xmlns:p14="http://schemas.microsoft.com/office/powerpoint/2010/main" val="397407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Quantos e quais são os Carismas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Há ainda muitas dúvidas acerca dos carismas.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Aprendemos no catecismo que havia apenas sete: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sabedoria, inteligência, ciência, conselho, piedade, fortaleza e temor de Deus.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maior clareza, é preciso dizer que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“nem todas as manifestações do Espírito são carismas”.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São carismas só aqueles que são para proveito comum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1Cor 12, 7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o bem da própria comunidade como um todo,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ou para o serviço dos irmãos da comunidade,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ou para servir àqueles que ainda não pertencem à comunidade,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são chamados por Deus para integrá-la.</a:t>
            </a:r>
          </a:p>
        </p:txBody>
      </p:sp>
    </p:spTree>
    <p:extLst>
      <p:ext uri="{BB962C8B-B14F-4D97-AF65-F5344CB8AC3E}">
        <p14:creationId xmlns:p14="http://schemas.microsoft.com/office/powerpoint/2010/main" val="1454269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Quantos e quais são os Carismas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Há muitas manifestações do Espírito que são, antes de tudo,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o bem pessoal, e portanto, não recebem o nome de carisma.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São para edificação pessoal: os sete dons infusos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cf. 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Is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11, 2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os frutos do Espírito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Cf. 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Gl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5,22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), muitas inspirações e moções,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revelações interiores, consolações espirituais e virtudes.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Estas todas são manifestações do Espírito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se destinam à edificação dos próprios destinatários.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Os carismas, ao contrário, são para o serviço da comunidade.</a:t>
            </a:r>
          </a:p>
        </p:txBody>
      </p:sp>
    </p:spTree>
    <p:extLst>
      <p:ext uri="{BB962C8B-B14F-4D97-AF65-F5344CB8AC3E}">
        <p14:creationId xmlns:p14="http://schemas.microsoft.com/office/powerpoint/2010/main" val="3020479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Quantos e quais são os Carismas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Em três de suas cartas, São Paulo faz uma listagem de carismas.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Percebe-se que sua intenção não era a de apresentar uma enumeração precisa,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sistemática, mas a de ensinar, orientar, exortar para a realidade da existência,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da diversidade, da origem, da função, da hierarquia e do uso correto dos carismas.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 toda certeza, São Paulo poderia ter enumerado muitos outros carismas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ele constatava presente nas suas comunidades cristãs.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Podemos dividir os carismas em grupos distintos segundo sua função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sem pretensão de apresentar uma classificação exata, clássica, completa.</a:t>
            </a:r>
          </a:p>
        </p:txBody>
      </p:sp>
    </p:spTree>
    <p:extLst>
      <p:ext uri="{BB962C8B-B14F-4D97-AF65-F5344CB8AC3E}">
        <p14:creationId xmlns:p14="http://schemas.microsoft.com/office/powerpoint/2010/main" val="1706801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Quantos e quais são os Carismas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Carismas de conhecimento: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São aqueles, pelos quais o Espírito Santo comunica à mente e ao coração do cristão, conhecimentos íntimos, às vezes secretos, de que necessita para auxiliar, servir melhor, socorrer à comunidade ou algum membro da mesma; conhecimentos que por si só, ele não poderia ter.</a:t>
            </a:r>
          </a:p>
          <a:p>
            <a:pPr algn="just"/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763869E-7EF1-4972-9541-992D3225C5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5768" y="3429000"/>
            <a:ext cx="6839588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493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Quantos e quais são os Carismas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Carismas de ensino: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São aqueles carismas pelos quais o Espírito Santo se manifesta para ungir, capacitar, aperfeiçoar os cristãos que se dedicam a ensinar o povo de Deus, principalmente para ensinar as verdades reveladas.</a:t>
            </a:r>
          </a:p>
          <a:p>
            <a:pPr algn="just"/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306E1FE-E166-42BC-9D97-A6D900B683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9553" y="2999123"/>
            <a:ext cx="5304894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91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Quantos e quais são os Carismas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Carismas de ação concreta: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São os carismas pelos quais o Espírito Santo se manifesta para capacitar, aperfeiçoar, inspirar e mover aqueles que se dedicam à ação concreta e direta nas comunidades cristãs.</a:t>
            </a:r>
          </a:p>
          <a:p>
            <a:pPr algn="just"/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7158A6B-A3DD-4F9A-9203-ABCA629FB1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5244" y="2927123"/>
            <a:ext cx="6173511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260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Quantos e quais são os Carismas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Carismas de poder divino: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São os carismas pelos quais o Espírito Santo se manifesta com toda força e poder divinos para que, através dos portadores dos mesmos, Ele realize obras de grande poder.</a:t>
            </a:r>
          </a:p>
          <a:p>
            <a:pPr algn="just"/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3E35ABE-2993-4A3F-B53A-64F717D3B5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0845" y="2979000"/>
            <a:ext cx="602230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43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gabriel\template\bg-comum.png">
            <a:extLst>
              <a:ext uri="{FF2B5EF4-FFF2-40B4-BE49-F238E27FC236}">
                <a16:creationId xmlns:a16="http://schemas.microsoft.com/office/drawing/2014/main" id="{91BFC4CF-AB31-4E7F-8BF2-A70601EA0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D1C3AD0D-78BC-4063-BA63-549CC4A251BF}"/>
              </a:ext>
            </a:extLst>
          </p:cNvPr>
          <p:cNvSpPr/>
          <p:nvPr/>
        </p:nvSpPr>
        <p:spPr>
          <a:xfrm>
            <a:off x="674884" y="980728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4" action="ppaction://hlinksldjump"/>
              </a:rPr>
              <a:t>1. Introdução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AD3C4204-6A77-45A3-9328-B42B22F08C88}"/>
              </a:ext>
            </a:extLst>
          </p:cNvPr>
          <p:cNvSpPr/>
          <p:nvPr/>
        </p:nvSpPr>
        <p:spPr>
          <a:xfrm>
            <a:off x="683568" y="1543270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5" action="ppaction://hlinksldjump"/>
              </a:rPr>
              <a:t>2. Quantos e quais são os Carismas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Sumário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BAC77577-15D2-4117-ABAE-859926CF0806}"/>
              </a:ext>
            </a:extLst>
          </p:cNvPr>
          <p:cNvSpPr/>
          <p:nvPr/>
        </p:nvSpPr>
        <p:spPr>
          <a:xfrm>
            <a:off x="683568" y="2105812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6" action="ppaction://hlinksldjump"/>
              </a:rPr>
              <a:t>3. Dom das Línguas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C59EBBBA-00FE-4DC3-880F-8BED6C8E38A3}"/>
              </a:ext>
            </a:extLst>
          </p:cNvPr>
          <p:cNvSpPr/>
          <p:nvPr/>
        </p:nvSpPr>
        <p:spPr>
          <a:xfrm>
            <a:off x="683568" y="2668354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7" action="ppaction://hlinksldjump"/>
              </a:rPr>
              <a:t>4. Dom da Interpretação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A5DC3AB4-47F5-432A-AF0F-AC8396901DC5}"/>
              </a:ext>
            </a:extLst>
          </p:cNvPr>
          <p:cNvSpPr/>
          <p:nvPr/>
        </p:nvSpPr>
        <p:spPr>
          <a:xfrm>
            <a:off x="696588" y="3230896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8" action="ppaction://hlinksldjump"/>
              </a:rPr>
              <a:t>5. Dom da Profecia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BB766055-F80A-4F64-8C3A-0E78AEDF07DB}"/>
              </a:ext>
            </a:extLst>
          </p:cNvPr>
          <p:cNvSpPr/>
          <p:nvPr/>
        </p:nvSpPr>
        <p:spPr>
          <a:xfrm>
            <a:off x="696588" y="3793438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9" action="ppaction://hlinksldjump"/>
              </a:rPr>
              <a:t>6. Dom das Curas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71D10078-9D83-49AB-A375-44D81B5203BA}"/>
              </a:ext>
            </a:extLst>
          </p:cNvPr>
          <p:cNvSpPr/>
          <p:nvPr/>
        </p:nvSpPr>
        <p:spPr>
          <a:xfrm>
            <a:off x="696588" y="4355980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10" action="ppaction://hlinksldjump"/>
              </a:rPr>
              <a:t>7. Dom dos Milagres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3446D2C7-110C-43DB-9125-AC58957E1A52}"/>
              </a:ext>
            </a:extLst>
          </p:cNvPr>
          <p:cNvSpPr/>
          <p:nvPr/>
        </p:nvSpPr>
        <p:spPr>
          <a:xfrm>
            <a:off x="696588" y="4918522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11" action="ppaction://hlinksldjump"/>
              </a:rPr>
              <a:t>8. Dom da Fé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134584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Quantos e quais são os Carismas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Carismas de oração: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São aqueles pelos quais “o Espírito Santo vem em socorro da fraqueza humana, pois não sabemos o que devemos pedir, nem orar como convém” (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Rm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8, 26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 e se manifesta concedendo uma oração poderosa, em forma não convencional, em língua desconhecida.</a:t>
            </a:r>
          </a:p>
          <a:p>
            <a:pPr algn="just"/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algn="just"/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algn="just"/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9625B0A-369E-454B-AEDE-0EC5702697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9732" y="3539123"/>
            <a:ext cx="6651659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636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Quantos e quais são os Carismas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Percebemos, nesta listagem, toda variedade e a grande riqueza das manifestações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do Espírito Santo na Igreja nascente, aperfeiçoando, fortalecendo,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capacitando para a missão de servir na comunidade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todos os que se disponham a servir.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Descreveremos a seguir, os nove carismas (dons)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mencionados na Carta aos Coríntios,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 se tratar dos que mais comumente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 manifestam nos grupos carismáticos.</a:t>
            </a:r>
          </a:p>
          <a:p>
            <a:pPr algn="just"/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algn="just"/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algn="just"/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2045336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Dom </a:t>
            </a:r>
            <a:r>
              <a:rPr lang="pt-BR" sz="2800" b="1">
                <a:solidFill>
                  <a:srgbClr val="A2926A"/>
                </a:solidFill>
                <a:latin typeface="Nexa Black"/>
              </a:rPr>
              <a:t>das Línguas</a:t>
            </a:r>
            <a:endParaRPr lang="pt-BR" sz="2800" b="1" dirty="0">
              <a:solidFill>
                <a:srgbClr val="A2926A"/>
              </a:solidFill>
              <a:latin typeface="Nexa Black"/>
            </a:endParaRP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“...falarão novas línguas” (Mc 16, 17)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“De minha parte, desejaria que todos falásseis em línguas...” (1Cor 14, 5)</a:t>
            </a:r>
          </a:p>
          <a:p>
            <a:endParaRPr lang="pt-BR" sz="10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dom das línguas ou glossolalia é, antes de tudo,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uma oração que se faz a Deus. Não se trata de um discurso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dirigido à comunidade. É uma forma de glorificação, não de pregação.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Trata-se de uma oração pessoal, entre nós e Deus,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mesmo se feita juntamente com outros.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“Quem fala em línguas edifica-se a si próprio” (1Cor 14, 4)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1537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Dom </a:t>
            </a:r>
            <a:r>
              <a:rPr lang="pt-BR" sz="2800" b="1">
                <a:solidFill>
                  <a:srgbClr val="A2926A"/>
                </a:solidFill>
                <a:latin typeface="Nexa Black"/>
              </a:rPr>
              <a:t>das Línguas</a:t>
            </a:r>
            <a:endParaRPr lang="pt-BR" sz="2800" b="1" dirty="0">
              <a:solidFill>
                <a:srgbClr val="A2926A"/>
              </a:solidFill>
              <a:latin typeface="Nexa Black"/>
            </a:endParaRP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dom das línguas é uma oração feita em língua desconhecida,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nunca estudada e nunca ouvida. Consiste em dizer frases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sem conhecer-lhes seu significado. Consiste em proferir palavras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não são, propriamente, manifestação de um pensamento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formulado pela mente. Em usar a língua para externar ao Senhor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os sentimentos que não vêm de nós. </a:t>
            </a:r>
          </a:p>
        </p:txBody>
      </p:sp>
    </p:spTree>
    <p:extLst>
      <p:ext uri="{BB962C8B-B14F-4D97-AF65-F5344CB8AC3E}">
        <p14:creationId xmlns:p14="http://schemas.microsoft.com/office/powerpoint/2010/main" val="2462054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Dom </a:t>
            </a:r>
            <a:r>
              <a:rPr lang="pt-BR" sz="2800" b="1">
                <a:solidFill>
                  <a:srgbClr val="A2926A"/>
                </a:solidFill>
                <a:latin typeface="Nexa Black"/>
              </a:rPr>
              <a:t>das Línguas</a:t>
            </a:r>
            <a:endParaRPr lang="pt-BR" sz="2800" b="1" dirty="0">
              <a:solidFill>
                <a:srgbClr val="A2926A"/>
              </a:solidFill>
              <a:latin typeface="Nexa Black"/>
            </a:endParaRP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Ao orar em línguas, o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glossólogo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não fica estático, nem entra em transe,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simplesmente continua no pleno domínio de suas faculdades,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sabendo perfeitamente o que está fazendo. Ele é livre, podendo, portanto,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começar e terminar quando quer. Pode também repetir ou interromper a oração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quando e como lhe aprouver. Ele ora como outro cristão qualquer,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 única diferença de empregar uma linguagem desconhecida.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Trata-se, pois, da oração que o Espírito preparou para suprir nossa fraqueza, incapacidade e ignorância, ante as nossas próprias necessidades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as da comunidade (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Rm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8, 26-27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50180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Dom </a:t>
            </a:r>
            <a:r>
              <a:rPr lang="pt-BR" sz="2800" b="1">
                <a:solidFill>
                  <a:srgbClr val="A2926A"/>
                </a:solidFill>
                <a:latin typeface="Nexa Black"/>
              </a:rPr>
              <a:t>das Línguas</a:t>
            </a:r>
            <a:endParaRPr lang="pt-BR" sz="2800" b="1" dirty="0">
              <a:solidFill>
                <a:srgbClr val="A2926A"/>
              </a:solidFill>
              <a:latin typeface="Nexa Black"/>
            </a:endParaRP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b="1" dirty="0">
                <a:solidFill>
                  <a:srgbClr val="FFC000"/>
                </a:solidFill>
                <a:latin typeface="Nexa Black"/>
              </a:rPr>
              <a:t>Quando rezar em Línguas?</a:t>
            </a:r>
          </a:p>
          <a:p>
            <a:endParaRPr lang="pt-BR" sz="1000" b="1" dirty="0">
              <a:solidFill>
                <a:srgbClr val="FFC000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Tratando-se de uma oração particular, pode-se fazê-la sempre que quiser: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no quarto, na rua, no trabalho, no meio da multidão, etc.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 maneira especial, aconselha-se a fazê-la nos encontros de oração,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ao suplicar o batismo no Espírito, na cura de um enfermo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ou para que uma pessoa seja libertada do demônio,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como também no caso de pedir um favor especial,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um milagre, por exemplo.</a:t>
            </a:r>
          </a:p>
        </p:txBody>
      </p:sp>
    </p:spTree>
    <p:extLst>
      <p:ext uri="{BB962C8B-B14F-4D97-AF65-F5344CB8AC3E}">
        <p14:creationId xmlns:p14="http://schemas.microsoft.com/office/powerpoint/2010/main" val="3150601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Dom </a:t>
            </a:r>
            <a:r>
              <a:rPr lang="pt-BR" sz="2800" b="1">
                <a:solidFill>
                  <a:srgbClr val="A2926A"/>
                </a:solidFill>
                <a:latin typeface="Nexa Black"/>
              </a:rPr>
              <a:t>das Línguas</a:t>
            </a:r>
            <a:endParaRPr lang="pt-BR" sz="2800" b="1" dirty="0">
              <a:solidFill>
                <a:srgbClr val="A2926A"/>
              </a:solidFill>
              <a:latin typeface="Nexa Black"/>
            </a:endParaRP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oportuno rezar em línguas quando estivermos distraídos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quando não conseguimos rezar de outra maneira;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quando estivermos fatigados ou nos sentirmos deprimidos;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quando tivermos que tomar decisões importantes.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Enfim, é conveniente rezarmos em línguas toda vez que quisermos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glorificar o Senhor e não encontrarmos as palavras adequadas.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oração em línguas não substitui as outras orações, mas as prepara.</a:t>
            </a:r>
          </a:p>
        </p:txBody>
      </p:sp>
    </p:spTree>
    <p:extLst>
      <p:ext uri="{BB962C8B-B14F-4D97-AF65-F5344CB8AC3E}">
        <p14:creationId xmlns:p14="http://schemas.microsoft.com/office/powerpoint/2010/main" val="3501710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Dom </a:t>
            </a:r>
            <a:r>
              <a:rPr lang="pt-BR" sz="2800" b="1">
                <a:solidFill>
                  <a:srgbClr val="A2926A"/>
                </a:solidFill>
                <a:latin typeface="Nexa Black"/>
              </a:rPr>
              <a:t>das Línguas</a:t>
            </a:r>
            <a:endParaRPr lang="pt-BR" sz="2800" b="1" dirty="0">
              <a:solidFill>
                <a:srgbClr val="A2926A"/>
              </a:solidFill>
              <a:latin typeface="Nexa Black"/>
            </a:endParaRP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Alguns, juntamente com o dom das palavras,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recebem também o dom do canto.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Em geral, faz-se ouvir uma melodia simples,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primitiva, de sabor oriental.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Esse dom é completo,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requer também uma cooperação.</a:t>
            </a:r>
          </a:p>
        </p:txBody>
      </p:sp>
    </p:spTree>
    <p:extLst>
      <p:ext uri="{BB962C8B-B14F-4D97-AF65-F5344CB8AC3E}">
        <p14:creationId xmlns:p14="http://schemas.microsoft.com/office/powerpoint/2010/main" val="39579026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Dom </a:t>
            </a:r>
            <a:r>
              <a:rPr lang="pt-BR" sz="2800" b="1">
                <a:solidFill>
                  <a:srgbClr val="A2926A"/>
                </a:solidFill>
                <a:latin typeface="Nexa Black"/>
              </a:rPr>
              <a:t>das Línguas</a:t>
            </a:r>
            <a:endParaRPr lang="pt-BR" sz="2800" b="1" dirty="0">
              <a:solidFill>
                <a:srgbClr val="A2926A"/>
              </a:solidFill>
              <a:latin typeface="Nexa Black"/>
            </a:endParaRP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b="1" dirty="0">
                <a:solidFill>
                  <a:srgbClr val="FFC000"/>
                </a:solidFill>
                <a:latin typeface="Nexa Black"/>
              </a:rPr>
              <a:t>Dom das Línguas não se fabrica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Em 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At 2, 3-4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a Escritura Sagrada dá testemunho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 que é por meio do Espírito Santo que Deus concede o Dom de Línguas.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São Paulo ensina isso aos Coríntios: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"Aquele que fala em línguas não fala aos homens, senão a Deus: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ninguém o entende, pois fala coisas misteriosas,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sob a ação do Espírito" (1Cor 14, 2)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Portanto, não é remedar o que outro está falando,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permitir que o Espírito Santo conceda o dom.</a:t>
            </a:r>
          </a:p>
        </p:txBody>
      </p:sp>
    </p:spTree>
    <p:extLst>
      <p:ext uri="{BB962C8B-B14F-4D97-AF65-F5344CB8AC3E}">
        <p14:creationId xmlns:p14="http://schemas.microsoft.com/office/powerpoint/2010/main" val="4256611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Dom da Interpretação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“Aquele que tem o dom das línguas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reze para ter o dom de interpretá-las” (1Cor 14, 13).</a:t>
            </a:r>
          </a:p>
          <a:p>
            <a:endParaRPr lang="pt-BR" sz="10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“Se não houver quem interprete, guardem silêncio na assembleia,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falando somente consigo e com Deus” (1Cor 14, 28)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interpretação das línguas é o segundo dom do Espírito.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Este dom não se manifesta concomitantemente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 as mensagens em línguas que o Espírito comunica à assembleia.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um dado momento, algum dos presentes começa a proferir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frases incompreensíveis que, por vezes, são expressas em forma de melodia.</a:t>
            </a:r>
          </a:p>
        </p:txBody>
      </p:sp>
    </p:spTree>
    <p:extLst>
      <p:ext uri="{BB962C8B-B14F-4D97-AF65-F5344CB8AC3E}">
        <p14:creationId xmlns:p14="http://schemas.microsoft.com/office/powerpoint/2010/main" val="4285512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gabriel\template\bg-comum.png">
            <a:extLst>
              <a:ext uri="{FF2B5EF4-FFF2-40B4-BE49-F238E27FC236}">
                <a16:creationId xmlns:a16="http://schemas.microsoft.com/office/drawing/2014/main" id="{91BFC4CF-AB31-4E7F-8BF2-A70601EA0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D1C3AD0D-78BC-4063-BA63-549CC4A251BF}"/>
              </a:ext>
            </a:extLst>
          </p:cNvPr>
          <p:cNvSpPr/>
          <p:nvPr/>
        </p:nvSpPr>
        <p:spPr>
          <a:xfrm>
            <a:off x="674884" y="980728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4" action="ppaction://hlinksldjump"/>
              </a:rPr>
              <a:t>9. Dom do Discernimento dos Espíritos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AD3C4204-6A77-45A3-9328-B42B22F08C88}"/>
              </a:ext>
            </a:extLst>
          </p:cNvPr>
          <p:cNvSpPr/>
          <p:nvPr/>
        </p:nvSpPr>
        <p:spPr>
          <a:xfrm>
            <a:off x="683568" y="1543270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5" action="ppaction://hlinksldjump"/>
              </a:rPr>
              <a:t>10. Dom da Ciência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Sumário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BAC77577-15D2-4117-ABAE-859926CF0806}"/>
              </a:ext>
            </a:extLst>
          </p:cNvPr>
          <p:cNvSpPr/>
          <p:nvPr/>
        </p:nvSpPr>
        <p:spPr>
          <a:xfrm>
            <a:off x="683568" y="2105812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6" action="ppaction://hlinksldjump"/>
              </a:rPr>
              <a:t>11. Dom da Sabedoria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31462224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Dom da Interpretação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Trata-se de uma mensagem dirigida à comunidade por Jesus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se encontra em meio de seu povo; mas às vezes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poderá ser uma mensagem direta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dirigida a um determinado elemento da assembleia.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pessoa que recebe este encargo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notará que as palavras lhe virão sobre a língua, uma a uma.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mente pode parecer estranha e o pensamento completamente ausente.</a:t>
            </a:r>
          </a:p>
        </p:txBody>
      </p:sp>
    </p:spTree>
    <p:extLst>
      <p:ext uri="{BB962C8B-B14F-4D97-AF65-F5344CB8AC3E}">
        <p14:creationId xmlns:p14="http://schemas.microsoft.com/office/powerpoint/2010/main" val="2222810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Dom da Interpretação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Terminada a mensagem em línguas,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assembleia deve manter-se no mais absoluto silêncio,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enquanto o Espírito não conceder  o dom da interpretação.</a:t>
            </a:r>
          </a:p>
          <a:p>
            <a:r>
              <a:rPr lang="pt-BR" sz="1000" dirty="0">
                <a:solidFill>
                  <a:schemeClr val="bg1"/>
                </a:solidFill>
                <a:latin typeface="Nexa Black"/>
              </a:rPr>
              <a:t>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 respeito às mensagens em línguas e à interpretação,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ocorrem em Corinto, alguns abusos, fazendo-se necessária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intervenção de São Paulo: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“Se houver quem possui o dom das línguas, que não sejam mais que dois,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ou no máximo três a falar, e cada um por sua vez, e haja quem interprete.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Se, porém, não houver quem interprete, guardem silêncio na assembleia,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falando consigo e com Deus” (1Cor 14, 27-28)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01094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Dom da Interpretação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Evidentemente, a interpretação não é tradução literal da mensagem.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Há um outro dom que dá o sentido e não só a tradução de cada palavra.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Sucede, por vezes, que a mensagem em línguas é muito breve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ao passo que a interpretação é constituída por muito mais palavras.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Isso porque a mensagem em línguas vem em palavras concisas (resumidas),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ao passo que a interpretação requer muito mais elucidação.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dom da interpretação pode ser dado à mesma pessoa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tiver recebido o dom das línguas, como também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pode ser dado a outras pessoas.</a:t>
            </a:r>
          </a:p>
        </p:txBody>
      </p:sp>
    </p:spTree>
    <p:extLst>
      <p:ext uri="{BB962C8B-B14F-4D97-AF65-F5344CB8AC3E}">
        <p14:creationId xmlns:p14="http://schemas.microsoft.com/office/powerpoint/2010/main" val="42864271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Dom da Interpretação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Quem recebe o dom da interpretação, deve exprimir-se na primeira pessoa,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em nome de Jesus. Ele não deve falar: “O Senhor disse que...”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transmitir a mensagem anteriormente ouvida, mas: “Eis o que diz o Senhor”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falar na primeira pessoa como se falasse o próprio Jesus.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Na verdade, Jesus não quer que simplesmente se narre a sua mensagem,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que se profira a mensagem em seu nome, empregando a primeira pessoa.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Às vezes, há vários intérpretes e, curiosamente,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quando um interrompe repentinamente,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há outro que continue exatamente do ponto em que parou o primeiro.</a:t>
            </a:r>
          </a:p>
        </p:txBody>
      </p:sp>
    </p:spTree>
    <p:extLst>
      <p:ext uri="{BB962C8B-B14F-4D97-AF65-F5344CB8AC3E}">
        <p14:creationId xmlns:p14="http://schemas.microsoft.com/office/powerpoint/2010/main" val="14522869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Dom da Interpretação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Sucede também que, nos encontros de oração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contam com a presença de católicos e protestantes,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estes últimos recebem o dom da interpretação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com o conteúdo contrário à sua teologia,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como por exemplo, hinos de louvor à Virgem Maria.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Podemos concluir dizendo que as línguas e a interpretação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são dons que se completam reciprocamente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1Cor 14, 13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686656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Dom da Profecia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“E profetizarão os vossos filhos e as vossas filhas” (At 2, 17).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“Aspirai aos dons espirituais, particularmente ao da profecia” (1Cor 14, 1).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profecia é uma mensagem do céu.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Mensagem de alegria, de esclarecimento,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exortação, encorajamento e esperança.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como um raio de sol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se estende sobre um mundo cinzento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ou como uma chuva benéfica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banha a terra árida.</a:t>
            </a:r>
          </a:p>
        </p:txBody>
      </p:sp>
    </p:spTree>
    <p:extLst>
      <p:ext uri="{BB962C8B-B14F-4D97-AF65-F5344CB8AC3E}">
        <p14:creationId xmlns:p14="http://schemas.microsoft.com/office/powerpoint/2010/main" val="38866099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Dom da Profecia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Jesus que nos quer falar por meio do Espírito.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Ele nos quer falar do amor do Pai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dizer-nos que ele mesmo está vivo e presente,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pronto a cuidar de cada um de nós.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“Terei ainda muitas coisas a dizer-vos, mas por agora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não estais em condições de as compreender.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Quando Ele vier, o Espírito da Verdade, guiar-vos-á por toda a verdade.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É que não vos falará por si mesmo, mas dirá tudo o que ouve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 vos anunciará as coisas vindouras”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Jo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16, 12)</a:t>
            </a:r>
            <a:r>
              <a:rPr lang="pt-BR" sz="1900" b="1" i="1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01767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Dom da Profecia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Jesus se serve de homens (nem sempre perfeitos,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pois é a mensagem que interessa, não o transmissor)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transmitir-nos o que ele tem a dizer.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Profetizar, portanto, é falar em nome de Deus.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Profecia é uma mensagem especial do Senhor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dirigida a uma comunidade ou a um indivíduo,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mediante a inspiração direta do Espírito Santo.</a:t>
            </a:r>
            <a:endParaRPr lang="pt-BR" sz="1900" b="1" i="1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8412337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Dom da Profecia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Em sentido amplo, todo aquele que nos fala a respeito de Deus,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pode ser chamado de profeta. Aqui, porém, falamos da profecia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num sentido restrito, como mensagem especial de Jesus,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na qual se faz presente a inspiração do Espírito Santo.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Trata-se, na verdade, de uma mensagem limitada,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quer no conteúdo, quer pelo número de pessoas às quais se destina.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mais: trata-se de uma comunicação de caráter privado, íntimo, pessoal.</a:t>
            </a:r>
            <a:endParaRPr lang="pt-BR" sz="1900" b="1" i="1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23176137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Dom da Profecia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Em geral, a profecia pode ser observada durante os encontros de oração.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certo momento, alguém sente a necessidade de dizer qualquer coisa.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Ele não formula seus pensamentos, mas as palavras vêm-lhe aos lábios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uma após outra. Ele começa a falar na primeira pessoa,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 modo seguro e firme, sem qualquer sinal de medo ou hesitação.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fato, às vezes, acontece justamente com uma pessoa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jamais teve coragem de dizer alguma coisa em público.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timbre de voz é sempre o mesmo; varia, porém, a entonação,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ponto de diversificar-se bastante do caráter da pessoa.</a:t>
            </a:r>
          </a:p>
        </p:txBody>
      </p:sp>
    </p:spTree>
    <p:extLst>
      <p:ext uri="{BB962C8B-B14F-4D97-AF65-F5344CB8AC3E}">
        <p14:creationId xmlns:p14="http://schemas.microsoft.com/office/powerpoint/2010/main" val="130815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Introdução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Segundo o dicionário de teologia bíblica, carisma é um substantivo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se origina do verbo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Charízomai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(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karízomai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-                   ) que significa: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mostrar-se gentil ou generoso, presentear alguma coisa.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Carisma significa, na linguagem popular grega: dom generoso, presente;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presente de aniversário, de casamento etc. Carisma tem alguma ligação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 outra palavra,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cháris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(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káris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), que em linguagem religiosa significa: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graça, graça divina, dom gratuito de Deus.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FE388BA-AD8B-461E-8A28-12B1EAD0ED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2118761"/>
            <a:ext cx="7897045" cy="2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3784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Dom da Profecia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Vez por outra, naturalmente, as profecias podem também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conter previsões sobre o futuro de uma pessoa ou comunidade,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o escopo (alvo) é sempre o mesmo: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dar coragem, confiança, esperança e consolo.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As profecias nunca transmitem ordens ou imposições,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sim, exortações. Mesmo na hipótese de conterem certo caráter corretivo,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elas são feitas em palavras que dão conforto e segurança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jamais em termos que levem à depressão ou à humilhação.</a:t>
            </a:r>
          </a:p>
        </p:txBody>
      </p:sp>
    </p:spTree>
    <p:extLst>
      <p:ext uri="{BB962C8B-B14F-4D97-AF65-F5344CB8AC3E}">
        <p14:creationId xmlns:p14="http://schemas.microsoft.com/office/powerpoint/2010/main" val="6102759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Dom da Profecia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Referindo-se a eventos futuros,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elas se limitam a desvendar o que deverá acontecer,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sem ditar normas de vida para o momento em que as predições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 tornarem realidade. O profeta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Ágabo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por exemplo,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predisse que Paulo seria amarrado e torturado em Jerusalém,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não lhe disse de suspender a viagem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At 21, 10-11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936917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Dom da Profecia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b="1" dirty="0">
                <a:solidFill>
                  <a:srgbClr val="FFC000"/>
                </a:solidFill>
                <a:latin typeface="Nexa Black"/>
              </a:rPr>
              <a:t>Autenticidade da Profecia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Apóstolo nos adverte, dizendo: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“Não extingais o Espírito, não desprezeis as profecias;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mas examinai tudo, retendo o que é bom” (1Ts 5, 19-21).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verdade sempre confina com o erro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e, até ao lado de uma profecia autêntica, pode existir uma profecia falsa.</a:t>
            </a:r>
          </a:p>
        </p:txBody>
      </p:sp>
    </p:spTree>
    <p:extLst>
      <p:ext uri="{BB962C8B-B14F-4D97-AF65-F5344CB8AC3E}">
        <p14:creationId xmlns:p14="http://schemas.microsoft.com/office/powerpoint/2010/main" val="26285060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Dom da Profecia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profecia autêntica deve visar a glória de Deus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brotar da exuberância do amor de Deus.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 fato, tratando-se de um dom genuíno do Espírito Santo,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profecia não pode ter outro escopo, senão a glorificação de Cristo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a edificação de seu corpo místico. Vista sob este ângulo, a profecia,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dom do Espírito Santo, distingue-se, portanto, nitidamente das predições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dos magos, dos astrólogos, dos adivinhos, dos espíritas, dos feiticeiros.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tais pessoas a profecia não é um dom do Espírito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 o fito de glorificar o Senhor, mas uma ocupação,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um meio de ganhar a vida. (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Mt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10, 8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68703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Dom da Profecia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conteúdo da mensagem ou da profecia, em geral,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deve concordar com os ensinamentos da Sagrada Escritura e da Igreja.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Caso contrário, a falsidade estaria em evidência.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Espírito Santo não pode contradizer-se a si mesmo.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Os escopos da profecia já foram relatados pelo apóstolo Paulo: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“o profeta fala aos homens e diz coisas para edificação,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exortação e consolação” (1Cor 14, 3).</a:t>
            </a:r>
          </a:p>
        </p:txBody>
      </p:sp>
    </p:spTree>
    <p:extLst>
      <p:ext uri="{BB962C8B-B14F-4D97-AF65-F5344CB8AC3E}">
        <p14:creationId xmlns:p14="http://schemas.microsoft.com/office/powerpoint/2010/main" val="9563295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Dom da Profecia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Finalmente, a profecia tem o escopo de persuadir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qualquer um e de confirmar que Deus está realmente no meio de nós.</a:t>
            </a:r>
          </a:p>
          <a:p>
            <a:endParaRPr lang="pt-BR" sz="10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“Se estiverem todos profetizando e entrar algum infiel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ou simplesmente catecúmeno, esse sente-se convencido e julgado por todos,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torna-se manifestos os segredos do seu coração e,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prostrando-se com a face por terra, adorará a Deus,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proclamando que Deus está realmente no meio de vós” (1Cor 14, 24-25). 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dirty="0">
                <a:solidFill>
                  <a:srgbClr val="D99694"/>
                </a:solidFill>
                <a:latin typeface="Nexa Black"/>
              </a:rPr>
              <a:t>Falsos Profetas: (</a:t>
            </a:r>
            <a:r>
              <a:rPr lang="pt-BR" sz="1900" b="1" i="1" dirty="0" err="1">
                <a:solidFill>
                  <a:srgbClr val="D99694"/>
                </a:solidFill>
                <a:latin typeface="Nexa Black"/>
              </a:rPr>
              <a:t>Ez</a:t>
            </a:r>
            <a:r>
              <a:rPr lang="pt-BR" sz="1900" b="1" i="1" dirty="0">
                <a:solidFill>
                  <a:srgbClr val="D99694"/>
                </a:solidFill>
                <a:latin typeface="Nexa Black"/>
              </a:rPr>
              <a:t> 13</a:t>
            </a:r>
            <a:r>
              <a:rPr lang="pt-BR" sz="1900" b="1" dirty="0">
                <a:solidFill>
                  <a:srgbClr val="D99694"/>
                </a:solidFill>
                <a:latin typeface="Nexa Black"/>
              </a:rPr>
              <a:t>).</a:t>
            </a:r>
          </a:p>
          <a:p>
            <a:r>
              <a:rPr lang="pt-BR" sz="1900" b="1" dirty="0">
                <a:solidFill>
                  <a:srgbClr val="D99694"/>
                </a:solidFill>
                <a:latin typeface="Nexa Black"/>
              </a:rPr>
              <a:t>Sonhos: Jeremias (</a:t>
            </a:r>
            <a:r>
              <a:rPr lang="pt-BR" sz="1900" b="1" i="1" dirty="0">
                <a:solidFill>
                  <a:srgbClr val="D99694"/>
                </a:solidFill>
                <a:latin typeface="Nexa Black"/>
              </a:rPr>
              <a:t>23, 32</a:t>
            </a:r>
            <a:r>
              <a:rPr lang="pt-BR" sz="1900" b="1" dirty="0">
                <a:solidFill>
                  <a:srgbClr val="D99694"/>
                </a:solidFill>
                <a:latin typeface="Nexa Black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967314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6. Dom das Curas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“...imporão as mãos aos doentes e eles recobrarão a saúde” (Mc 16, 18).</a:t>
            </a:r>
          </a:p>
          <a:p>
            <a:endParaRPr lang="pt-BR" sz="10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“Ide contar a João o que vistes e ouvistes: cegos recuperam a vista,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coxos andam, leprosos ficam limpos, surdos ouvem,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mortos ressuscitam...”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Lc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7, 20-22).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Os dons de cura são diferentes do poder da oração para curar,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é parte normal da vida de uma comunidade cristã.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Os cristãos rezam uns pelos outros, pedindo por várias coisas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veem os resultados de suas orações.</a:t>
            </a:r>
          </a:p>
          <a:p>
            <a:endParaRPr lang="pt-BR" sz="1900" b="1" dirty="0">
              <a:solidFill>
                <a:srgbClr val="D99694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7132478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6. Dom das Curas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Há, porém, pessoas que tem um dom especial de curar.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Quando rezam pedindo a cura, os resultados aparecem,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com maior frequência e efeitos mais extraordinários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do que com outras pessoas.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Espírito age através delas para produzir “obras de poder”,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produzir “coisas que deixam as pessoas maravilhadas”,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produzir milagres.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Essas pessoas tem um dom especial,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provavelmente porque Deus deseja usá-las para levar outras a Cristo.</a:t>
            </a:r>
          </a:p>
          <a:p>
            <a:endParaRPr lang="pt-BR" sz="1900" b="1" dirty="0">
              <a:solidFill>
                <a:srgbClr val="D99694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0699948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7. Dom dos Milagres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“Nada vos será impossível”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Mt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17, 20)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dom dos milagres está intimamente relacionado com o dom das curas.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Este se restringe aos problemas da saúde do homem,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ao passo que o primeiro (milagre) se estende também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eventos fora do homem e às leis da natureza.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Ex.: 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Jo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, 2-11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; 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Mc 6, 45-52; 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Jo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9, 1ss;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Jo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11, 1ss</a:t>
            </a:r>
          </a:p>
          <a:p>
            <a:endParaRPr lang="pt-BR" sz="1000" i="1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dom dos milagres é também um dom do Espírito Santo.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São Paulo o inclui nos dons por ele mencionados,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embora não o considere o mais importante.</a:t>
            </a:r>
          </a:p>
          <a:p>
            <a:endParaRPr lang="pt-BR" sz="1900" b="1" dirty="0">
              <a:solidFill>
                <a:srgbClr val="D99694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1623332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7. Dom dos Milagres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Todo cristão pode ter o dom dos milagres,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como também pode ser objeto de milagres.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Todo cristão é capaz de mover montanhas,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necessariamente montanhas de terras e pedras,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montanhas de obstáculos.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Todo batizado participa do poder de Cristo 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logicamente, poderá também fazer as mesmas obras que Jesus fez.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dom dos milagres é para cada indivíduo,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especialmente para a comunidade.</a:t>
            </a:r>
          </a:p>
          <a:p>
            <a:endParaRPr lang="pt-BR" sz="1900" b="1" dirty="0">
              <a:solidFill>
                <a:srgbClr val="D99694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3057438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Introdução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Dentro da linguagem cristã dos primeiros tempos,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palavra carisma foi usada para designar os dons espirituais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concedidos pelo Espírito Santo aos fiéis.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Dons evidentes, que manifestavam a “presença” e o “poder” do Espírito Santo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agindo nos membros da comunidade para o bem dos fiéis,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a edificação da comunidade e para a conversão dos pagãos.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Os carismas, portanto, são dons do Espírito Santo. São dons de poder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o serviço da comunidade cristã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1Cor 12, 7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 É a força do Espírito Santo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se soma à fraqueza e boa vontade de um cristão, que se dispõe a servir.</a:t>
            </a:r>
          </a:p>
        </p:txBody>
      </p:sp>
    </p:spTree>
    <p:extLst>
      <p:ext uri="{BB962C8B-B14F-4D97-AF65-F5344CB8AC3E}">
        <p14:creationId xmlns:p14="http://schemas.microsoft.com/office/powerpoint/2010/main" val="40188434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8. Dom da Fé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“Esta é a arma que vence o mundo a nossa fé” (1Jo 5, 4)</a:t>
            </a:r>
          </a:p>
          <a:p>
            <a:endParaRPr lang="pt-BR" sz="10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“Enquanto vivo a vida mortal, vivo na fé do Filho de Deus,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que me amou e se entregou por mim”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Gl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2, 20).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fé! Dom que o Espírito Santo colocou à nossa disposição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que possamos usufruir da própria onipotência de Deus.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fé é nossa “energia atômica”,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capaz de aniquilar todas as forças infernais.</a:t>
            </a:r>
          </a:p>
          <a:p>
            <a:endParaRPr lang="pt-BR" sz="1900" b="1" dirty="0">
              <a:solidFill>
                <a:srgbClr val="D99694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0061771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8. Dom da Fé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virtude da fé, comum a todos os cristãos,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difere do dom da fé, mencionado por Paulo: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“a outro é dado o dom da fé” (1Cor 12, 9)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Este é realmente um dom sobrenatural do Espírito Santo,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conferido em circunstâncias especiais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dar cumprimento às obras de Deus.</a:t>
            </a:r>
          </a:p>
          <a:p>
            <a:r>
              <a:rPr lang="pt-BR" sz="1000" dirty="0">
                <a:solidFill>
                  <a:schemeClr val="bg1"/>
                </a:solidFill>
                <a:latin typeface="Nexa Black"/>
              </a:rPr>
              <a:t>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Deus mesmo que, em determinada circunstância,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faz com que a pessoa aja da maneira que Ele quer.</a:t>
            </a:r>
            <a:endParaRPr lang="pt-BR" sz="1900" b="1" dirty="0">
              <a:solidFill>
                <a:srgbClr val="D99694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34601982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8. Dom da Fé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Há determinadas situações em que certas pessoas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são revestidas de um poder sobrenatural,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tornando-as capazes de ver claramente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Deus revelará o seu poder e sua bondade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através de um sinal extraordinário.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Em outras palavras: o homem de fé percebe em si mesmo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com absoluta certeza que, que o Senhor deseja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realizar um milagre por meio dele.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Ora, essa revelação interna leva-o a agir com firmeza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a reagir contra as circunstâncias contrárias,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como se ele estivesse vendo agora o que ainda irá acontecer depois.</a:t>
            </a:r>
            <a:endParaRPr lang="pt-BR" sz="1900" b="1" dirty="0">
              <a:solidFill>
                <a:srgbClr val="D99694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38915975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8. Dom da Fé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homem de fé não crê simplesmente que Deus pode fazer tal prodígio,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que o fará de fato ou, antes, que Ele já o fez.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Essa foi, aliás, a atitude do profeta Elias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ao fazer descer o fogo sobre o Monte Carmelo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1Reis 18, 20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Essa foi também a atitude de Pedro,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sem titubear, disse ao coxo que se encontrava no templo: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“Em Nome de Jesus nazareno, levanta-te e anda” (At 3, 6)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  <a:endParaRPr lang="pt-BR" sz="1900" b="1" dirty="0">
              <a:solidFill>
                <a:srgbClr val="D99694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438965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8. Dom da Fé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Noutra ocasião o próprio Pedro ressuscitou o corpo de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Tabita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dizendo simplesmente: </a:t>
            </a:r>
            <a:r>
              <a:rPr lang="pt-BR" sz="1900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levanta-te” (At 9, 10)</a:t>
            </a:r>
            <a:r>
              <a:rPr lang="pt-BR" sz="1900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.</a:t>
            </a:r>
          </a:p>
          <a:p>
            <a:endParaRPr lang="pt-BR" sz="1000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Paulo também agiu da mesma maneira quando,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colocando-se sobre o corpo de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Êutico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abraçou e gritou para a multidão: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“Não vos perturbeis, que ele está vivo” (At 20, 10).</a:t>
            </a:r>
          </a:p>
          <a:p>
            <a:endParaRPr lang="pt-BR" sz="10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Concluindo, podemos dizer que o dom da fé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um carisma relacionado com os demais.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dom da fé serve de preparação para usar os outros dons,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principalmente os dons das curas e milagres.</a:t>
            </a:r>
          </a:p>
          <a:p>
            <a:endParaRPr lang="pt-BR" sz="1900" b="1" dirty="0">
              <a:solidFill>
                <a:srgbClr val="D99694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27278875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9. Dom do Discernimento dos Espíritos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discernimento dos espíritos é, sem dúvida,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um dom muito importante para a edificação do corpo místico de Cristo.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São Paulo enumera-o entre o grupo dos carismas: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“a outro é dado o discernimento dos espíritos”  (1Cor 12, 10)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Discernimento (“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diacrisis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”, em grego), em geral, significa: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distinguir entre coisas diversas e contrárias.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Aqui, por “discernimento” não queremos tomar aquele julgamento,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comum a todos os homens, e que emitimos sobre as pessoas ou fatos,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tomando por base a nossa cultura ou a nossa experiência.</a:t>
            </a:r>
          </a:p>
          <a:p>
            <a:endParaRPr lang="pt-BR" sz="1900" b="1" dirty="0">
              <a:solidFill>
                <a:srgbClr val="D99694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20806969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9. Dom do Discernimento dos Espíritos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se trata também de um juízo ou de uma opinião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formamos sobre a bondade ou maldade das pessoas,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sobre a sua vida moral ou religiosa,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sobre os ensinamentos que ouvimos,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sobre os livros que lemos,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tendo como ponto de partida a fé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ou o grau de perfeição que alcançamos.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se trata, pois, de uma conclusão ditada pela nossa competência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ou pela nossa intuição psicológica.</a:t>
            </a:r>
            <a:endParaRPr lang="pt-BR" sz="1900" b="1" dirty="0">
              <a:solidFill>
                <a:srgbClr val="D99694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7982545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9. Dom do Discernimento dos Espíritos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Trata-se, sim, de um dom sobrenatural e gratuito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nos é dado pelo Espírito Santo, em especiais circunstâncias,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tornando-nos aptos a julgar se, nesta pessoa ou ambiente,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está agindo o Espírito Santo ou o espírito do mal.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discernimento é dom que nos abre os olhos para o mundo invisível,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onde agem tanto os espíritos bons como os maus.</a:t>
            </a:r>
          </a:p>
        </p:txBody>
      </p:sp>
    </p:spTree>
    <p:extLst>
      <p:ext uri="{BB962C8B-B14F-4D97-AF65-F5344CB8AC3E}">
        <p14:creationId xmlns:p14="http://schemas.microsoft.com/office/powerpoint/2010/main" val="11626506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9. Dom do Discernimento dos Espíritos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discernimento é luz sobrenatural que nos mostra a origem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a causa última de certos fenômenos misteriosos,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humanamente inexplicáveis.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Portanto, não se trata, em hipótese alguma,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 um juízo temerário que fazemos sobre as pessoas.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As próprias palavras “discernimento dos espíritos” deixam claro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tratamos dos espíritos e não dos homens e da sua conduta.</a:t>
            </a:r>
          </a:p>
        </p:txBody>
      </p:sp>
    </p:spTree>
    <p:extLst>
      <p:ext uri="{BB962C8B-B14F-4D97-AF65-F5344CB8AC3E}">
        <p14:creationId xmlns:p14="http://schemas.microsoft.com/office/powerpoint/2010/main" val="12821813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9. Dom do Discernimento dos Espíritos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dom do discernimento, podemos considerá-lo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como protetor dos demais dons.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 fato, ele ai está, para proteger a autenticidade dos dons do Espírito,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das possíveis adulterações, inventadas pelo demônio.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Sabemos que Satanás tem uma grande habilidade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imitar os dons do Espírito e para apresentá-los,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 muita astúcia, como autênticos.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Ele sabe apresentar-se como anjo de luz, até aos santos.</a:t>
            </a:r>
          </a:p>
        </p:txBody>
      </p:sp>
    </p:spTree>
    <p:extLst>
      <p:ext uri="{BB962C8B-B14F-4D97-AF65-F5344CB8AC3E}">
        <p14:creationId xmlns:p14="http://schemas.microsoft.com/office/powerpoint/2010/main" val="622486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Introdução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Alguns exemplos concretos podem auxiliar na compreensão dos carismas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como instrumentos de ação, como capacitações apostólicas.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Na proximidade da festa do dia das mães, um marido se reúne com seus filhos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decidir qual o presente oferecer à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esposa-mãe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Surgem várias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idéias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: um colar de pérolas, um anel de brilhantes,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brincos de ouro, uma batedeira elétrica, uma máquina de costura,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uma máquina de lavar roupas.</a:t>
            </a:r>
          </a:p>
        </p:txBody>
      </p:sp>
    </p:spTree>
    <p:extLst>
      <p:ext uri="{BB962C8B-B14F-4D97-AF65-F5344CB8AC3E}">
        <p14:creationId xmlns:p14="http://schemas.microsoft.com/office/powerpoint/2010/main" val="318038009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9. Dom do Discernimento dos Espíritos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Certo é que o Espírito Santo vem em nosso auxílio com o dom do discernimento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que saibamos ver onde estão as verdades ou os erros contidos num livro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ou numa conferência; onde está o trigo ou a cizânia de uma comunidade;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onde os cordeiros e os lobos vestidos de cordeiros;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onde os verdadeiros e falsos apóstolos;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onde estão a verdadeira paz e a alegria do Espírito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onde a alegria falsa, projetada por Satanás.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Quanto mais próximos se estiver de Deus,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tanto mais se vive a vida do Espírito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tanto maior sensibilidade se adquire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detectar a ação maléfica dos espíritos malignos.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27238625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10. Dom da Ciência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“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 um é concedida, por meio do Espírito Santo,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 linguagem da ciência”(1Cor 12, 8).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“A terra será repleta de conhecimentos da glória do Senhor”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Hab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2, 14).</a:t>
            </a:r>
          </a:p>
          <a:p>
            <a:endParaRPr lang="pt-BR" sz="10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carisma da ciência ou, “linguagem da ciência”, como o chama São Paulo,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é bagagem cultural que adquirimos através do estudo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onde aplicamos a nossa inteligência e a nossa vontade.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se trata também do conhecimento de Deus e das realidades divinas,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adquiridas mediante o estudo da filosofia e da teologia.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Tanto isto é verdade que pode haver grandes teólogos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não tenham o dom da ciência.</a:t>
            </a:r>
          </a:p>
        </p:txBody>
      </p:sp>
    </p:spTree>
    <p:extLst>
      <p:ext uri="{BB962C8B-B14F-4D97-AF65-F5344CB8AC3E}">
        <p14:creationId xmlns:p14="http://schemas.microsoft.com/office/powerpoint/2010/main" val="35520947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10. Dom da Ciência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 linguagem (palavra) da ciência entendemos, portanto,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um conhecimento intelectual, mas não necessariamente expresso por palavras.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No nosso caso, este conhecimento alcançou a mente,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através das vias normais do raciocínio ou da percepção,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mediante uma revelação. Podemos, pois, definir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dom da linguagem da ciência como uma revelação sobrenatural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relativa a situações, fatos, eventos passados, presentes ou futuros,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conhecidos por meios humanos.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Podemos considerar este dom como um fragmento da onisciência de Deus,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revelado à nossa inteligência e concernente a um fato determinado.</a:t>
            </a:r>
          </a:p>
        </p:txBody>
      </p:sp>
    </p:spTree>
    <p:extLst>
      <p:ext uri="{BB962C8B-B14F-4D97-AF65-F5344CB8AC3E}">
        <p14:creationId xmlns:p14="http://schemas.microsoft.com/office/powerpoint/2010/main" val="33624555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10. Dom da Ciência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Este dom torna-nos particularmente capazes de compreender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profundo significado da Sagrada Escritura,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através de uma iluminação sobrenatural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sobre os pensamentos de Deus,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contidos nas palavras inspiradas.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Este dom faz com que a nossa inteligência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penetre nas verdades divinas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sem que empreguemos o esforço do raciocínio.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dom da linguagem da ciência não se identifica com o dom da ciência em geral,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é um dos sete clássicos dons do Espírito Santo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vêm acompanhados com a infusão da graça divina.</a:t>
            </a:r>
          </a:p>
        </p:txBody>
      </p:sp>
    </p:spTree>
    <p:extLst>
      <p:ext uri="{BB962C8B-B14F-4D97-AF65-F5344CB8AC3E}">
        <p14:creationId xmlns:p14="http://schemas.microsoft.com/office/powerpoint/2010/main" val="84764127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10. Dom da Ciência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dom da ciência ajuda-nos a julgar de maneira correta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coisas criadas em suas relações com Deus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mostra-nos o valor e a importância que têm as criaturas aos olhos de Deus.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linguagem da ciência, por sua vez, é uma revelação interior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particular e momentânea sobre um fato singular e determinado.</a:t>
            </a:r>
          </a:p>
        </p:txBody>
      </p:sp>
    </p:spTree>
    <p:extLst>
      <p:ext uri="{BB962C8B-B14F-4D97-AF65-F5344CB8AC3E}">
        <p14:creationId xmlns:p14="http://schemas.microsoft.com/office/powerpoint/2010/main" val="159740616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10. Dom da Ciência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dom da linguagem da ciência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tampouco se identifica com o dom da profecia,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pois esta é uma mensagem expressa em palavras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nem sempre são compreendidas por quem as profere.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linguagem da ciência, por sua vez,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uma revelação interior perfeitamente compressível por quem a recebe.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 fim, ele também não se identifica com o dom do discernimento dos espíritos,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visto que este se endereça a sujeitos determinados, ou digamos, aos espíritos,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ao passo que a linguagem da ciência toma qualquer direção.</a:t>
            </a:r>
          </a:p>
        </p:txBody>
      </p:sp>
    </p:spTree>
    <p:extLst>
      <p:ext uri="{BB962C8B-B14F-4D97-AF65-F5344CB8AC3E}">
        <p14:creationId xmlns:p14="http://schemas.microsoft.com/office/powerpoint/2010/main" val="105920517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10. Dom da Ciência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Citemos agora alguns exemplos do dom da linguagem da ciência,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encontrados na Sagrada Escritura: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Ao profeta Natã foi revelado o pecado de Davi com Bersabéia e ao profeta Eliseu foi mostrado, através de uma visão, o lugar onde se encontravam os inimigos, podendo, assim, salvar o povo de Deus. Ananias também teve uma visão que lhe adiantou a conversão de Saulo.</a:t>
            </a:r>
          </a:p>
          <a:p>
            <a:pPr algn="just"/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Também Jesus exerceu esse dom. revelou os pecados do paralítico e a vida passada da mulher samaritana. Viu Natanael debaixo da figueira, a traição de Judas, a negação de Pedro e a fuga dos apóstolos à hora da Paixão.</a:t>
            </a:r>
          </a:p>
        </p:txBody>
      </p:sp>
    </p:spTree>
    <p:extLst>
      <p:ext uri="{BB962C8B-B14F-4D97-AF65-F5344CB8AC3E}">
        <p14:creationId xmlns:p14="http://schemas.microsoft.com/office/powerpoint/2010/main" val="2583876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10. Dom da Ciência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foram poucos os santos que tiveram o dom da linguagem da ciência.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Papa São Pio V, encontrando-se em Roma,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viu a derrota dos turcos que teve lugar em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Lépanto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santo Cura d’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Ars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dirigiu estas palavras a uma senhora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chorava desesperadamente, temendo a sorte eterna de seu marido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se lançara ao solo, do alto de uma ponte: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“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Seu marido salvou-se porque antes de tocar no solo </a:t>
            </a:r>
          </a:p>
          <a:p>
            <a:r>
              <a:rPr lang="pt-BR" sz="1900" i="1" dirty="0">
                <a:solidFill>
                  <a:schemeClr val="bg1"/>
                </a:solidFill>
                <a:latin typeface="Nexa Black"/>
              </a:rPr>
              <a:t>ele ainda pediu perdão de seus próprios pecados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”.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bem verdade que, em geral, o dom da linguagem da ciência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vem acompanhado da linguagem da sabedoria.</a:t>
            </a:r>
          </a:p>
        </p:txBody>
      </p:sp>
    </p:spTree>
    <p:extLst>
      <p:ext uri="{BB962C8B-B14F-4D97-AF65-F5344CB8AC3E}">
        <p14:creationId xmlns:p14="http://schemas.microsoft.com/office/powerpoint/2010/main" val="127993876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11. Dom da Sabedoria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 um é concedida, por meio do Espírito,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 linguagem da sabedoria” (1Cor 12, 8).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Este nono carisma (que São Paulo menciona em primeiro lugar),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outra coisa não é senão a aplicação prática e o reto uso do dom da ciência.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dom da ciência apresenta-nos o panorama da situação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com o dom da sabedoria o Senhor nos revela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qual deve ser o nosso comportamento em cada situação.</a:t>
            </a:r>
          </a:p>
        </p:txBody>
      </p:sp>
    </p:spTree>
    <p:extLst>
      <p:ext uri="{BB962C8B-B14F-4D97-AF65-F5344CB8AC3E}">
        <p14:creationId xmlns:p14="http://schemas.microsoft.com/office/powerpoint/2010/main" val="289593405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11. Dom da Sabedoria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dom da ciência é mera informação sobrenatural;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dom da sabedoria incentiva o desenvolvimento prático que se deve seguir.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 o dom da ciência o Espírito Santo nos faz ver;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 o dom da sabedoria ele nos leva a agir.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sabedoria é dom de Deus; portanto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se trata de sabedoria humana, fruto da inteligência e da experiência.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manifestação do Espírito, por isso, não é habilidade humana,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nem sagacidade, esperteza ou diplomacia.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2914294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Introdução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Percebemos dois tipos de presentes: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os três primeiros são presentes de embelezamento.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Os últimos são presentes úteis para o trabalho.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Após um diálogo franco, decidem oferecer uma máquina de lavar roupas.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Um presente útil, muito útil, um instrumento de trabalho, um “carisma” diríamos.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Sem a máquina, aquela mãe lavava roupa no tanque, à mão. Conseguia lavar?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Sem dúvida! Mas o esforço era grande, o cansaço, também exigia bastante tempo.</a:t>
            </a:r>
          </a:p>
          <a:p>
            <a:r>
              <a:rPr lang="pt-BR" sz="1000" dirty="0">
                <a:solidFill>
                  <a:schemeClr val="bg1"/>
                </a:solidFill>
                <a:latin typeface="Nexa Black"/>
              </a:rPr>
              <a:t>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Agora, com a máquina, esta mãe lava mais roupa, em menos tempo,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sem tanto esforço e cansaço. Notemos que o presente é usado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servir a toda família e não apenas para lavar a roupa pessoal da mãe.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máquina de lavar roupa, foi um presente-carisma, útil para servir a toda família.</a:t>
            </a:r>
          </a:p>
        </p:txBody>
      </p:sp>
    </p:spTree>
    <p:extLst>
      <p:ext uri="{BB962C8B-B14F-4D97-AF65-F5344CB8AC3E}">
        <p14:creationId xmlns:p14="http://schemas.microsoft.com/office/powerpoint/2010/main" val="371696869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11. Dom da Sabedoria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Notemos que existe também uma diferença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entre o dom da linguagem da sabedoria e o dom comum da sabedoria.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Este último é o dom que nos faz encarar e apreciar a Deus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da maneira mais objetiva possível, ou em outras palavras: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faz despertar em nós o gosto pelas coisas de Deus.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linguagem da sabedoria, por sua vez, é um dom do Espírito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nos ajuda a enfrentar uma situação especial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que nos mostra o modo de agir para mantermos em dia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plano de Deus, conhecido mediante o dom da ciência.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05798751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11. Dom da Sabedoria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o dom que nos faz dar respostas acertadas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em caso de sermos levados aos tribunais.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Em tais situações não devemos preocupar-nos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 o que haveremos de dizer porque o Espírito falará por nós (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Mt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10, 19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este o dom que recebemos quando temos situações difíceis para tomar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problemas árduos para resolver. O rei Salomão foi agraciado com este dom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quando teve que julgar qual das duas mulheres era a mãe da criança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1Rs 3, 16ss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A linguagem da sabedoria foi dada também aos apóstolos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quando tiverem que escolher os sete diáconos,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“cheios do Espírito e de sabedoria” (At 6, 3)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77687910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11. Dom da Sabedoria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o dom negado aos soberbos e reservado aos humildes: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“louvo-te e agradeço-te, ó Pai, Senhor do céu e da terra,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porque escondeste estas coisas aos sábios e entendidos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 as revelaste aos simples”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Lc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10, 21)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 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“Arruinarei a sabedoria dos sábios, frustrarei a inteligência dos inteligentes.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Onde está o sábio? Onde o letrado? Onde o filósofo deste mundo?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Não tornou Deus, acaso, estulta a sabedoria deste mundo? (1Cor 1,1 9-20)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21812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11. Dom da Sabedoria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José do Egito, homem humilde,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foi revelada a interpretação dos sonhos do faraó.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Os soberbos chefes do Sinédrio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“não podiam resistir à sabedoria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 ao Espírito com que Estevão falava” (At 6, 8)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Uma mulher humilde, mas cheia de sabedoria, como era Catarina de Sena,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teve a missão de orientar a Igreja.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Bernadete em Lourdes e os três pastorinhos em Fátima,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criaturas ingênuas e humildes, foram escolhidos para transmitir aos homens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mensagem da Mãe do céu.</a:t>
            </a:r>
          </a:p>
        </p:txBody>
      </p:sp>
    </p:spTree>
    <p:extLst>
      <p:ext uri="{BB962C8B-B14F-4D97-AF65-F5344CB8AC3E}">
        <p14:creationId xmlns:p14="http://schemas.microsoft.com/office/powerpoint/2010/main" val="420713971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gabriel\template\bg-comu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28" y="0"/>
            <a:ext cx="9144728" cy="6835404"/>
          </a:xfrm>
          <a:prstGeom prst="rect">
            <a:avLst/>
          </a:prstGeom>
          <a:noFill/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81719" y="532915"/>
            <a:ext cx="7885240" cy="4104456"/>
          </a:xfrm>
        </p:spPr>
        <p:txBody>
          <a:bodyPr>
            <a:no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     </a:t>
            </a:r>
          </a:p>
        </p:txBody>
      </p:sp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2000" y="6143644"/>
            <a:ext cx="1080000" cy="50914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55576" y="548680"/>
            <a:ext cx="763284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i="1" u="sng" dirty="0">
                <a:solidFill>
                  <a:srgbClr val="A2926A"/>
                </a:solidFill>
                <a:latin typeface="Nexa Black"/>
              </a:rPr>
              <a:t>REFERÊNCIAS BIBLIOGRÁFICAS</a:t>
            </a:r>
          </a:p>
          <a:p>
            <a:r>
              <a:rPr lang="pt-BR" sz="2000" b="1" dirty="0">
                <a:latin typeface="Nexa Black"/>
              </a:rPr>
              <a:t> </a:t>
            </a:r>
            <a:endParaRPr lang="pt-BR" sz="2000" dirty="0"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A Intercessão dos Santos –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Veritatis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Splendor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Apostilas (Martins e RCC)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Bíblia Ave Maria, Bíblia do Peregrino.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Batalha Espiritual – Pe. Gilson Sobreiro, PJC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Carta apostólica INDE A PRIMIS (“Desde os primeiros”) do Papa João XXIII - O Culto Do Preciosíssimo Sangue De Jesus Cristo.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Carismas Para o Nosso Tempo – Pe.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Alírio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José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Pedrini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SCJ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Catecismo da Igreja Católica – CIC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Cura do Mal e Libertação do Maligno – Frei Elias Vella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Honremos o Sangue de Jesus – Por Pe. Jonas Eduardo, MIC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Introdução aos Carismas – Benigno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Juanes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SJ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O Despertar Dos Carismas – S.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Falvo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  <a:latin typeface="Nexa Black"/>
              </a:rPr>
              <a:t>Os Dons Espirituais – Stephen B. Clark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  <a:latin typeface="Nexa Black"/>
              </a:rPr>
              <a:t>The </a:t>
            </a:r>
            <a:r>
              <a:rPr lang="en-US" sz="1900" dirty="0" err="1">
                <a:solidFill>
                  <a:schemeClr val="bg1"/>
                </a:solidFill>
                <a:latin typeface="Nexa Black"/>
              </a:rPr>
              <a:t>Wondwrs</a:t>
            </a:r>
            <a:r>
              <a:rPr lang="en-US" sz="1900" dirty="0">
                <a:solidFill>
                  <a:schemeClr val="bg1"/>
                </a:solidFill>
                <a:latin typeface="Nexa Black"/>
              </a:rPr>
              <a:t> Of The Holy Name – Fr. Paul O’Sullivan, O.P. 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br>
              <a:rPr lang="en-US" sz="2000" b="1" dirty="0"/>
            </a:b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endParaRPr lang="pt-BR" sz="1900" i="1" u="sng" dirty="0">
              <a:solidFill>
                <a:srgbClr val="A2926A"/>
              </a:solidFill>
              <a:latin typeface="Nexa Black"/>
            </a:endParaRPr>
          </a:p>
          <a:p>
            <a:r>
              <a:rPr lang="pt-BR" sz="1900" i="1" dirty="0">
                <a:solidFill>
                  <a:schemeClr val="bg1"/>
                </a:solidFill>
                <a:latin typeface="Nexa Black"/>
              </a:rPr>
              <a:t>        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3929145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bg-com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685800" y="5174664"/>
            <a:ext cx="7772400" cy="758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xa Black" pitchFamily="50" charset="0"/>
                <a:ea typeface="Verdana" pitchFamily="34" charset="0"/>
                <a:cs typeface="Verdana" pitchFamily="34" charset="0"/>
              </a:rPr>
              <a:t>DEUS ABENÇOE!</a:t>
            </a:r>
          </a:p>
        </p:txBody>
      </p:sp>
      <p:pic>
        <p:nvPicPr>
          <p:cNvPr id="7" name="Imagem 6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2909" y="500042"/>
            <a:ext cx="3818182" cy="180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529631" y="2445207"/>
            <a:ext cx="60847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4"/>
              </a:rPr>
              <a:t>www.ocaminho.org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5"/>
              </a:rPr>
              <a:t>contato@ocaminho.org</a:t>
            </a:r>
            <a:endParaRPr lang="pt-BR" sz="2000" dirty="0">
              <a:solidFill>
                <a:schemeClr val="bg2">
                  <a:lumMod val="75000"/>
                </a:schemeClr>
              </a:solidFill>
              <a:latin typeface="Nexa Black" pitchFamily="50" charset="0"/>
            </a:endParaRPr>
          </a:p>
          <a:p>
            <a:endParaRPr lang="pt-BR" sz="2800" dirty="0">
              <a:solidFill>
                <a:schemeClr val="bg2">
                  <a:lumMod val="75000"/>
                </a:schemeClr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2">
                    <a:lumMod val="75000"/>
                  </a:schemeClr>
                </a:solidFill>
                <a:latin typeface="Nexa Black" pitchFamily="50" charset="0"/>
              </a:rPr>
              <a:t>       Sigam-nos nas redes sociais:</a:t>
            </a: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6"/>
              </a:rPr>
              <a:t>@</a:t>
            </a:r>
            <a:r>
              <a:rPr lang="pt-BR" sz="2000" dirty="0" err="1">
                <a:solidFill>
                  <a:schemeClr val="bg1"/>
                </a:solidFill>
                <a:latin typeface="Nexa Black" pitchFamily="50" charset="0"/>
                <a:hlinkClick r:id="rId6"/>
              </a:rPr>
              <a:t>fraternidadeocaminho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7"/>
              </a:rPr>
              <a:t>Fraternidade O Caminho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pPr algn="ctr"/>
            <a:endParaRPr lang="pt-BR" sz="2800" dirty="0">
              <a:solidFill>
                <a:schemeClr val="bg1"/>
              </a:solidFill>
              <a:latin typeface="Nexa Black" pitchFamily="50" charset="0"/>
            </a:endParaRPr>
          </a:p>
        </p:txBody>
      </p:sp>
      <p:pic>
        <p:nvPicPr>
          <p:cNvPr id="11" name="Picture 2" descr="Resultado de imagem para instagram png">
            <a:extLst>
              <a:ext uri="{FF2B5EF4-FFF2-40B4-BE49-F238E27FC236}">
                <a16:creationId xmlns:a16="http://schemas.microsoft.com/office/drawing/2014/main" id="{3F1F53E8-8946-4D42-80EE-F9A8ACE73936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08" y="4250498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áfico 11" descr="Envelope">
            <a:extLst>
              <a:ext uri="{FF2B5EF4-FFF2-40B4-BE49-F238E27FC236}">
                <a16:creationId xmlns:a16="http://schemas.microsoft.com/office/drawing/2014/main" id="{3802E0BF-328A-48D5-B4BC-5785C050136C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0608" y="3002560"/>
            <a:ext cx="360000" cy="360000"/>
          </a:xfrm>
          <a:prstGeom prst="rect">
            <a:avLst/>
          </a:prstGeom>
        </p:spPr>
      </p:pic>
      <p:pic>
        <p:nvPicPr>
          <p:cNvPr id="1028" name="Picture 4" descr="Resultado de imagem para Ã­cone de site">
            <a:extLst>
              <a:ext uri="{FF2B5EF4-FFF2-40B4-BE49-F238E27FC236}">
                <a16:creationId xmlns:a16="http://schemas.microsoft.com/office/drawing/2014/main" id="{C4F738B0-4C58-46B7-90B2-DBB860CB90F4}"/>
              </a:ext>
            </a:extLst>
          </p:cNvPr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08" y="2549783"/>
            <a:ext cx="360000" cy="39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m para Ã­cone facebook">
            <a:extLst>
              <a:ext uri="{FF2B5EF4-FFF2-40B4-BE49-F238E27FC236}">
                <a16:creationId xmlns:a16="http://schemas.microsoft.com/office/drawing/2014/main" id="{7D7A905D-63B7-425B-A808-3C60AEEB2617}"/>
              </a:ext>
            </a:extLst>
          </p:cNvPr>
          <p:cNvPicPr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25184"/>
            <a:ext cx="396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Introdução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Assim é o carisma: um presente útil para servir melhor à comunidade.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Um presente de força interior, no espírito, na mente, no coração,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em todo o ser, para servir melhor a comunidade cristã.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Os carismas não são sinais de santidade daquele que o recebeu.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Sendo capacitações sobrenaturais para o serviço apostólico,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Espírito pode dá-los e os dá, efetivamente, também a fiéis que,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embora imperfeitos, carregando a cruz da fraqueza, da miséria humana,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 defeitos e pecados, se dispõem a servir com boa vontade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aos irmãos de fé, na comunidade.</a:t>
            </a:r>
          </a:p>
        </p:txBody>
      </p:sp>
    </p:spTree>
    <p:extLst>
      <p:ext uri="{BB962C8B-B14F-4D97-AF65-F5344CB8AC3E}">
        <p14:creationId xmlns:p14="http://schemas.microsoft.com/office/powerpoint/2010/main" val="115864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Introdução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 é verdadeiro que a posse dos carismas não é sinal de santidade,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também é muito verdadeiro que a posse e bom uso dos carismas chamam,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impelem, induzem à conversão maior e a santidade de vida.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Ao perceber-se tão bem usado pelo Espírito Santo como instrumento de bem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em favor dos irmãos, o fiel se sente chamado a uma conversão maior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progressiva, a um aperfeiçoamento crescente na vida cristã.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Ao mesmo tempo, o próprio Espírito o ilumina, o chama,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impulsiona á conversão mais profunda. Como água viva, o Espírito Santo,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ao conceder os carismas, lava, purifica e santifica o portador dos mesmos.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2841217591"/>
      </p:ext>
    </p:extLst>
  </p:cSld>
  <p:clrMapOvr>
    <a:masterClrMapping/>
  </p:clrMapOvr>
</p:sld>
</file>

<file path=ppt/theme/theme1.xml><?xml version="1.0" encoding="utf-8"?>
<a:theme xmlns:a="http://schemas.openxmlformats.org/drawingml/2006/main" name="Formação Fraternidade O Caminh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Formação Fraternidade O Caminho</Template>
  <TotalTime>4640</TotalTime>
  <Words>6818</Words>
  <Application>Microsoft Office PowerPoint</Application>
  <PresentationFormat>Apresentação na tela (4:3)</PresentationFormat>
  <Paragraphs>812</Paragraphs>
  <Slides>75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75</vt:i4>
      </vt:variant>
    </vt:vector>
  </HeadingPairs>
  <TitlesOfParts>
    <vt:vector size="81" baseType="lpstr">
      <vt:lpstr>Abadi</vt:lpstr>
      <vt:lpstr>Arial</vt:lpstr>
      <vt:lpstr>Calibri</vt:lpstr>
      <vt:lpstr>Nexa Black</vt:lpstr>
      <vt:lpstr>Wingdings</vt:lpstr>
      <vt:lpstr>Formação Fraternidade O Caminho</vt:lpstr>
      <vt:lpstr>INTERCESSÃO Módulo VII –  Carismas (Dons do Espírito Santo)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 O R M A Ç Ã O A ESCOLA DA CURA</dc:title>
  <dc:creator>Luana</dc:creator>
  <cp:lastModifiedBy>Andrea Arnoldi</cp:lastModifiedBy>
  <cp:revision>758</cp:revision>
  <dcterms:created xsi:type="dcterms:W3CDTF">2019-01-23T23:29:09Z</dcterms:created>
  <dcterms:modified xsi:type="dcterms:W3CDTF">2019-02-23T00:03:58Z</dcterms:modified>
</cp:coreProperties>
</file>