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589" r:id="rId2"/>
    <p:sldId id="593" r:id="rId3"/>
    <p:sldId id="590" r:id="rId4"/>
    <p:sldId id="657" r:id="rId5"/>
    <p:sldId id="658" r:id="rId6"/>
    <p:sldId id="659" r:id="rId7"/>
    <p:sldId id="591" r:id="rId8"/>
    <p:sldId id="660" r:id="rId9"/>
    <p:sldId id="661" r:id="rId10"/>
    <p:sldId id="598" r:id="rId11"/>
    <p:sldId id="662" r:id="rId12"/>
    <p:sldId id="604" r:id="rId13"/>
    <p:sldId id="663" r:id="rId14"/>
    <p:sldId id="664" r:id="rId15"/>
    <p:sldId id="665" r:id="rId16"/>
    <p:sldId id="666" r:id="rId17"/>
    <p:sldId id="667" r:id="rId18"/>
    <p:sldId id="668" r:id="rId19"/>
    <p:sldId id="669" r:id="rId20"/>
    <p:sldId id="642" r:id="rId21"/>
    <p:sldId id="670" r:id="rId22"/>
    <p:sldId id="671" r:id="rId23"/>
    <p:sldId id="672" r:id="rId24"/>
    <p:sldId id="673" r:id="rId25"/>
    <p:sldId id="587" r:id="rId26"/>
    <p:sldId id="588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99694"/>
    <a:srgbClr val="A2926A"/>
    <a:srgbClr val="3921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463" autoAdjust="0"/>
    <p:restoredTop sz="94249" autoAdjust="0"/>
  </p:normalViewPr>
  <p:slideViewPr>
    <p:cSldViewPr>
      <p:cViewPr>
        <p:scale>
          <a:sx n="70" d="100"/>
          <a:sy n="70" d="100"/>
        </p:scale>
        <p:origin x="72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08913-D671-424D-AA18-8211BD8C6440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4C22E2-0143-4BD6-B4AF-29B0FF51120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3610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6408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46233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7129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63273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44126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08338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96362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6157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5807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668004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4957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4C22E2-0143-4BD6-B4AF-29B0FF511200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220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F6A8B-B553-4BA4-A79A-BB1F99638666}" type="datetimeFigureOut">
              <a:rPr lang="pt-BR" smtClean="0"/>
              <a:t>20/02/2019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FEC32-CCEA-4E3B-8DAE-6835354F61E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0.xml"/><Relationship Id="rId3" Type="http://schemas.openxmlformats.org/officeDocument/2006/relationships/image" Target="../media/image3.png"/><Relationship Id="rId7" Type="http://schemas.openxmlformats.org/officeDocument/2006/relationships/slide" Target="slide1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" Target="slide10.xml"/><Relationship Id="rId5" Type="http://schemas.openxmlformats.org/officeDocument/2006/relationships/slide" Target="slide7.xml"/><Relationship Id="rId4" Type="http://schemas.openxmlformats.org/officeDocument/2006/relationships/slide" Target="slide3.xml"/><Relationship Id="rId9" Type="http://schemas.openxmlformats.org/officeDocument/2006/relationships/slide" Target="slide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9.png"/><Relationship Id="rId7" Type="http://schemas.openxmlformats.org/officeDocument/2006/relationships/hyperlink" Target="https://pt-br.facebook.com/fraternidadeocaminho" TargetMode="External"/><Relationship Id="rId12" Type="http://schemas.openxmlformats.org/officeDocument/2006/relationships/image" Target="../media/image14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instagram.com/fraternidadeocaminho/?hl=pt-br" TargetMode="External"/><Relationship Id="rId11" Type="http://schemas.openxmlformats.org/officeDocument/2006/relationships/image" Target="../media/image13.png"/><Relationship Id="rId5" Type="http://schemas.openxmlformats.org/officeDocument/2006/relationships/hyperlink" Target="mailto:contato@ocaminho.org?subject=Contato%20pelo%20site" TargetMode="External"/><Relationship Id="rId10" Type="http://schemas.openxmlformats.org/officeDocument/2006/relationships/image" Target="../media/image12.svg"/><Relationship Id="rId4" Type="http://schemas.openxmlformats.org/officeDocument/2006/relationships/hyperlink" Target="http://www.ocaminho.org/" TargetMode="External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>
            <a:extLst>
              <a:ext uri="{FF2B5EF4-FFF2-40B4-BE49-F238E27FC236}">
                <a16:creationId xmlns:a16="http://schemas.microsoft.com/office/drawing/2014/main" id="{CBD0562E-4981-4B4A-B3AF-2308C806B8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850" y="0"/>
            <a:ext cx="9197849" cy="6080041"/>
          </a:xfrm>
          <a:prstGeom prst="rect">
            <a:avLst/>
          </a:prstGeom>
        </p:spPr>
      </p:pic>
      <p:pic>
        <p:nvPicPr>
          <p:cNvPr id="15" name="Imagem 14" descr="titulo.png">
            <a:extLst>
              <a:ext uri="{FF2B5EF4-FFF2-40B4-BE49-F238E27FC236}">
                <a16:creationId xmlns:a16="http://schemas.microsoft.com/office/drawing/2014/main" id="{6E935D1A-72E4-4DE4-95D3-1F5AE295214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75984" y="908720"/>
            <a:ext cx="9219983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23" name="Título 1">
            <a:extLst>
              <a:ext uri="{FF2B5EF4-FFF2-40B4-BE49-F238E27FC236}">
                <a16:creationId xmlns:a16="http://schemas.microsoft.com/office/drawing/2014/main" id="{8FBE5C98-2827-4859-BF01-A57FAE3C7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4034203"/>
            <a:ext cx="7772400" cy="1853968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INTERCESSÃO</a:t>
            </a:r>
            <a:b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</a:br>
            <a:r>
              <a:rPr lang="pt-BR" b="1" dirty="0">
                <a:solidFill>
                  <a:schemeClr val="bg1"/>
                </a:solidFill>
                <a:latin typeface="Nexa Black"/>
                <a:ea typeface="Verdana" pitchFamily="34" charset="0"/>
                <a:cs typeface="Verdana" pitchFamily="34" charset="0"/>
              </a:rPr>
              <a:t>Módulo IV – Reflexões sobre o Discernimento dos Espíritos</a:t>
            </a:r>
          </a:p>
        </p:txBody>
      </p:sp>
    </p:spTree>
    <p:extLst>
      <p:ext uri="{BB962C8B-B14F-4D97-AF65-F5344CB8AC3E}">
        <p14:creationId xmlns:p14="http://schemas.microsoft.com/office/powerpoint/2010/main" val="260869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Psiquismo Humano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Autores de várias escolas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Jaspers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, h.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Ey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, Lopes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Ibor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, etc.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procuram dividir o psiquismo em esferas (ou áreas) e funções,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apenas para melhor estudá-lo e entendê-lo.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apenas para estudá-lo, já que o psiquismo é um todo integrado...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desintegrado, no quadro a seguir, há um breve resumo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das áreas e funções psíquicas.</a:t>
            </a:r>
            <a:endParaRPr lang="pt-BR" sz="19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2915373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3. Psiquismo Humano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wrap="square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D8768F6-AD64-4183-AACA-C0A6F8280B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0766" y="1847123"/>
            <a:ext cx="4929592" cy="39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367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Razão, Afetividade e Vontade Humana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Razão: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Ler também </a:t>
            </a:r>
            <a:r>
              <a:rPr lang="pt-BR" sz="1900" b="1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Eclo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38 (sobre médico e medicina)</a:t>
            </a:r>
          </a:p>
          <a:p>
            <a:pPr algn="just"/>
            <a:endParaRPr lang="pt-BR" sz="10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“Se alguém quiser vir comigo, renuncie-se a si mesmo,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tome sua cruz e siga-me”. (</a:t>
            </a:r>
            <a:r>
              <a:rPr lang="pt-BR" sz="1900" b="1" i="1" dirty="0" err="1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Mt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. 16, 24)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Às vezes, desejando ser fiéis à orientação de Jesus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acabamos por renunciar o uso dos dons que legitimamente Ele nos deu.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raciocinamos, não usamos a nossa inteligência,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pensando que estamos indo contra fé.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carta Apostólica Fé e Razão, de João Paulo II é toda sobre essa discussão,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fala de dois erros, nas páginas 43 e 44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n.55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):</a:t>
            </a:r>
          </a:p>
        </p:txBody>
      </p:sp>
    </p:spTree>
    <p:extLst>
      <p:ext uri="{BB962C8B-B14F-4D97-AF65-F5344CB8AC3E}">
        <p14:creationId xmlns:p14="http://schemas.microsoft.com/office/powerpoint/2010/main" val="4285512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Razão, Afetividade e Vontade Humana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“...Um certo racionalismo, principalmente quando asserções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consideradas filosoficamente fundadas, são tomadas como normativa,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a investigação teológica. Isto sucede sobretudo quando o teólogo,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falta de competência filosófica, se deixa convencer de modo acrítico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afirmações que já entraram na linguagem e cultura corrente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 carecem de suficiente base racional.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faltam também perigosas recaídas no fideísmo,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não reconhece a importância do conhecimento racional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do discurso filosófico para a compreensão da fé,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melhor, para a própria possibilidade de acreditar em Deus.</a:t>
            </a:r>
          </a:p>
        </p:txBody>
      </p:sp>
    </p:spTree>
    <p:extLst>
      <p:ext uri="{BB962C8B-B14F-4D97-AF65-F5344CB8AC3E}">
        <p14:creationId xmlns:p14="http://schemas.microsoft.com/office/powerpoint/2010/main" val="4927629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Razão, Afetividade e Vontade Humana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Uma expressão hoje generalizada, desta tendência fideísta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o “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biblicismo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” que tende a fazer a leitura da Sagrada Escritura,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da sua exigência, o único, referencial da verdade.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Assim acaba-se por se identificar a Palavra de Deus só com a Sagrada Escritura,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anulando deste modo a doutrina da Igreja que o Concílio Vaticano II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expressamente reafirmou. Com efeito a constituição Dei Verbum,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depois de recordar na Tradição, afirma sem rodeio: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‘A Sagrada Tradição e a Sagrada Escritura constituem um só depósito sagrado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da Palavra de Deus, confiando à Igreja, aderindo a este,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todo o povo santo persevera unido aos seus pastores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doutrina dos apóstolos’.</a:t>
            </a:r>
          </a:p>
        </p:txBody>
      </p:sp>
    </p:spTree>
    <p:extLst>
      <p:ext uri="{BB962C8B-B14F-4D97-AF65-F5344CB8AC3E}">
        <p14:creationId xmlns:p14="http://schemas.microsoft.com/office/powerpoint/2010/main" val="1800723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Razão, Afetividade e Vontade Humana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Portanto a Sagrada Escritura não constitui, para a Igreja,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sua única referência: ‘A regra suprema da sua fé’,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provém efetivamente da unidade que o Espírito estabeleceu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entre a Sagrada Tradição, Sagrada Escritura e o Magistério da Igreja,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numa reciprocidade tal que os três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podem substituir de maneira independente”.</a:t>
            </a:r>
          </a:p>
        </p:txBody>
      </p:sp>
    </p:spTree>
    <p:extLst>
      <p:ext uri="{BB962C8B-B14F-4D97-AF65-F5344CB8AC3E}">
        <p14:creationId xmlns:p14="http://schemas.microsoft.com/office/powerpoint/2010/main" val="28805082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Razão, Afetividade e Vontade Humana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Afetividade: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Fala do sentir. Estamos sempre sentindo algo. Há coisas sobre as quais ainda não pensamos, mas sentir, sentimos sempre. É importante que aprendamos a reconhecer os nossos sentimentos e emoções e aprendamos a lidar com eles. Dentro do possível, devemos expressá-los. O que faço da minha alegria, da minha mágoa, do meu medo?  Como tudo é integrado, o que ocorre quando eu ajo sob a ação de um sentimento muito intenso? Isto pode ocorrer mesmo com os ungidos do Senhor.</a:t>
            </a:r>
          </a:p>
        </p:txBody>
      </p:sp>
    </p:spTree>
    <p:extLst>
      <p:ext uri="{BB962C8B-B14F-4D97-AF65-F5344CB8AC3E}">
        <p14:creationId xmlns:p14="http://schemas.microsoft.com/office/powerpoint/2010/main" val="25326742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Razão, Afetividade e Vontade Humana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Lembram-se: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457200" indent="-457200" algn="l">
              <a:buAutoNum type="alphaLcParenR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Davi em relação a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Betsabé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e Urias (desejo, raiva) – 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II Sam 11, 1ss</a:t>
            </a:r>
          </a:p>
          <a:p>
            <a:pPr marL="457200" indent="-457200" algn="l">
              <a:buAutoNum type="alphaLcParenR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Saul em relação à Davi </a:t>
            </a:r>
            <a:r>
              <a:rPr lang="pl-PL" sz="1900" dirty="0">
                <a:solidFill>
                  <a:schemeClr val="bg1"/>
                </a:solidFill>
                <a:latin typeface="Nexa Black"/>
              </a:rPr>
              <a:t>(ciúme, raiva) – </a:t>
            </a:r>
            <a:r>
              <a:rPr lang="pl-PL" sz="1900" i="1" dirty="0">
                <a:solidFill>
                  <a:schemeClr val="bg1"/>
                </a:solidFill>
                <a:latin typeface="Nexa Black"/>
              </a:rPr>
              <a:t>I Sam 18, 6ss</a:t>
            </a:r>
            <a:endParaRPr lang="pt-BR" sz="1900" i="1" dirty="0">
              <a:solidFill>
                <a:schemeClr val="bg1"/>
              </a:solidFill>
              <a:latin typeface="Nexa Black"/>
            </a:endParaRPr>
          </a:p>
          <a:p>
            <a:pPr marL="457200" indent="-457200" algn="l">
              <a:buAutoNum type="alphaLcParenR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Pedro na negação de Jesus (medo) –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Lc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22, 54ss</a:t>
            </a:r>
          </a:p>
          <a:p>
            <a:pPr marL="457200" indent="-457200" algn="l">
              <a:buAutoNum type="alphaLcParenR"/>
            </a:pPr>
            <a:endParaRPr lang="pt-BR" sz="1000" i="1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Nossos sentimentos são instáveis, variam dentro de um mesmo dia.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Sentir não é pecado, quando alimentamos determinados sentimentos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ou agimos em função desta instabilidade, podemos incorrer em erros graves,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prejudicando a nós mesmos e aos outros.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Ex.: Na oração, dizer a uma pessoa aquilo que quereríamos que acontecesse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como se fosse Deus dizendo (palavra de ciência).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Devemos fazer a nossa parte, orar pelo irmão.</a:t>
            </a:r>
          </a:p>
          <a:p>
            <a:pPr algn="l"/>
            <a:endParaRPr lang="pt-BR" sz="1900" i="1" dirty="0">
              <a:solidFill>
                <a:schemeClr val="bg1"/>
              </a:solidFill>
              <a:latin typeface="Nexa Black"/>
            </a:endParaRPr>
          </a:p>
          <a:p>
            <a:pPr marL="457200" indent="-457200">
              <a:buAutoNum type="alphaLcParenR"/>
            </a:pPr>
            <a:endParaRPr lang="pt-BR" sz="1900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079842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Razão, Afetividade e Vontade Humana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Vontade Humana: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A área volitiva é responsável pelo agir, fazer. Quando temos algum problema, como fazemos? Primeiro, oramos, depois pensamos sobre ele. Depois devemos decidir por uma, entre possíveis opções e depois devemos fazer o que foi decidido. Muitas vezes, a dificuldade pode estar aí. Posso levar horas, dias, meses, anos para me decidir ou fazer o que decidi. Posso não ter iniciativa ou vontade de fazer.</a:t>
            </a:r>
          </a:p>
        </p:txBody>
      </p:sp>
    </p:spTree>
    <p:extLst>
      <p:ext uri="{BB962C8B-B14F-4D97-AF65-F5344CB8AC3E}">
        <p14:creationId xmlns:p14="http://schemas.microsoft.com/office/powerpoint/2010/main" val="29464177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4. Razão, Afetividade e Vontade Humana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Ex.: Na doença Esquizofrenia pode haver comprometimento desta área.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Paulo diz em 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Gal 5, 17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que muitas vezes não fazemos o que queremos,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porque os desejos da carne se opõem aos do espírito.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Jesus disse aos seus apóstolos para que orassem e vigiassem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porque embora o espírito estivesse pronto, a carne é fraca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cf. Mc 14, 38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nossa decisão está tomada, mas não fazemos o que decidimos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porque nossa vontade é fraca.</a:t>
            </a:r>
            <a:endParaRPr lang="pt-BR" sz="1900" i="1" dirty="0">
              <a:solidFill>
                <a:schemeClr val="bg1"/>
              </a:solidFill>
              <a:latin typeface="Nexa Black"/>
            </a:endParaRPr>
          </a:p>
          <a:p>
            <a:pPr marL="457200" indent="-457200">
              <a:buAutoNum type="alphaLcParenR"/>
            </a:pPr>
            <a:endParaRPr lang="pt-BR" sz="1900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843700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user\Desktop\gabriel\template\bg-comum.png">
            <a:extLst>
              <a:ext uri="{FF2B5EF4-FFF2-40B4-BE49-F238E27FC236}">
                <a16:creationId xmlns:a16="http://schemas.microsoft.com/office/drawing/2014/main" id="{91BFC4CF-AB31-4E7F-8BF2-A70601EA0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9" name="Retângulo: Cantos Arredondados 8">
            <a:extLst>
              <a:ext uri="{FF2B5EF4-FFF2-40B4-BE49-F238E27FC236}">
                <a16:creationId xmlns:a16="http://schemas.microsoft.com/office/drawing/2014/main" id="{D1C3AD0D-78BC-4063-BA63-549CC4A251BF}"/>
              </a:ext>
            </a:extLst>
          </p:cNvPr>
          <p:cNvSpPr/>
          <p:nvPr/>
        </p:nvSpPr>
        <p:spPr>
          <a:xfrm>
            <a:off x="674884" y="98072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4" action="ppaction://hlinksldjump"/>
              </a:rPr>
              <a:t>1. Introdução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1" name="Retângulo: Cantos Arredondados 10">
            <a:extLst>
              <a:ext uri="{FF2B5EF4-FFF2-40B4-BE49-F238E27FC236}">
                <a16:creationId xmlns:a16="http://schemas.microsoft.com/office/drawing/2014/main" id="{AD3C4204-6A77-45A3-9328-B42B22F08C88}"/>
              </a:ext>
            </a:extLst>
          </p:cNvPr>
          <p:cNvSpPr/>
          <p:nvPr/>
        </p:nvSpPr>
        <p:spPr>
          <a:xfrm>
            <a:off x="683568" y="1543270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5" action="ppaction://hlinksldjump"/>
              </a:rPr>
              <a:t>2. Criação, Ruptura e Consequências para a pessoa (</a:t>
            </a:r>
            <a:r>
              <a:rPr lang="pt-BR" sz="2000" b="1" dirty="0" err="1">
                <a:solidFill>
                  <a:srgbClr val="392113"/>
                </a:solidFill>
                <a:latin typeface="Nexa Black"/>
                <a:hlinkClick r:id="rId5" action="ppaction://hlinksldjump"/>
              </a:rPr>
              <a:t>Gn</a:t>
            </a:r>
            <a:r>
              <a:rPr lang="pt-BR" sz="2000" b="1" dirty="0">
                <a:solidFill>
                  <a:srgbClr val="392113"/>
                </a:solidFill>
                <a:latin typeface="Nexa Black"/>
                <a:hlinkClick r:id="rId5" action="ppaction://hlinksldjump"/>
              </a:rPr>
              <a:t> 1, 31ª; 3, 8ª)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Sumário</a:t>
            </a:r>
          </a:p>
        </p:txBody>
      </p:sp>
      <p:sp>
        <p:nvSpPr>
          <p:cNvPr id="13" name="Retângulo: Cantos Arredondados 12">
            <a:extLst>
              <a:ext uri="{FF2B5EF4-FFF2-40B4-BE49-F238E27FC236}">
                <a16:creationId xmlns:a16="http://schemas.microsoft.com/office/drawing/2014/main" id="{BAC77577-15D2-4117-ABAE-859926CF0806}"/>
              </a:ext>
            </a:extLst>
          </p:cNvPr>
          <p:cNvSpPr/>
          <p:nvPr/>
        </p:nvSpPr>
        <p:spPr>
          <a:xfrm>
            <a:off x="683568" y="2105812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6" action="ppaction://hlinksldjump"/>
              </a:rPr>
              <a:t>3. Psiquismo Humano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4" name="Retângulo: Cantos Arredondados 13">
            <a:extLst>
              <a:ext uri="{FF2B5EF4-FFF2-40B4-BE49-F238E27FC236}">
                <a16:creationId xmlns:a16="http://schemas.microsoft.com/office/drawing/2014/main" id="{C59EBBBA-00FE-4DC3-880F-8BED6C8E38A3}"/>
              </a:ext>
            </a:extLst>
          </p:cNvPr>
          <p:cNvSpPr/>
          <p:nvPr/>
        </p:nvSpPr>
        <p:spPr>
          <a:xfrm>
            <a:off x="683568" y="2668354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7" action="ppaction://hlinksldjump"/>
              </a:rPr>
              <a:t>4. Razão, Afetividade e Vontade Humana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5" name="Retângulo: Cantos Arredondados 14">
            <a:extLst>
              <a:ext uri="{FF2B5EF4-FFF2-40B4-BE49-F238E27FC236}">
                <a16:creationId xmlns:a16="http://schemas.microsoft.com/office/drawing/2014/main" id="{A5DC3AB4-47F5-432A-AF0F-AC8396901DC5}"/>
              </a:ext>
            </a:extLst>
          </p:cNvPr>
          <p:cNvSpPr/>
          <p:nvPr/>
        </p:nvSpPr>
        <p:spPr>
          <a:xfrm>
            <a:off x="696588" y="3230896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8" action="ppaction://hlinksldjump"/>
              </a:rPr>
              <a:t>5. Dom de Discernimento dos Espíritos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  <p:sp>
        <p:nvSpPr>
          <p:cNvPr id="12" name="Retângulo: Cantos Arredondados 11">
            <a:extLst>
              <a:ext uri="{FF2B5EF4-FFF2-40B4-BE49-F238E27FC236}">
                <a16:creationId xmlns:a16="http://schemas.microsoft.com/office/drawing/2014/main" id="{6195FF87-9B02-4CA5-8434-9DB4839D43A8}"/>
              </a:ext>
            </a:extLst>
          </p:cNvPr>
          <p:cNvSpPr/>
          <p:nvPr/>
        </p:nvSpPr>
        <p:spPr>
          <a:xfrm>
            <a:off x="696588" y="3793438"/>
            <a:ext cx="7486600" cy="456795"/>
          </a:xfrm>
          <a:prstGeom prst="roundRect">
            <a:avLst/>
          </a:prstGeom>
          <a:solidFill>
            <a:schemeClr val="bg1"/>
          </a:solidFill>
          <a:ln>
            <a:solidFill>
              <a:srgbClr val="392113"/>
            </a:solidFill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2000" b="1" dirty="0">
                <a:solidFill>
                  <a:srgbClr val="392113"/>
                </a:solidFill>
                <a:latin typeface="Nexa Black"/>
                <a:hlinkClick r:id="rId9" action="ppaction://hlinksldjump"/>
              </a:rPr>
              <a:t>6. Tipos de Discernimento</a:t>
            </a:r>
            <a:endParaRPr lang="pt-BR" sz="2000" b="1" dirty="0">
              <a:solidFill>
                <a:srgbClr val="392113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134584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de Discernimento dos Espíritos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Palavra Discernimento (Insight) </a:t>
            </a:r>
            <a:r>
              <a:rPr lang="pt-BR" sz="1900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&gt;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</a:t>
            </a:r>
            <a:r>
              <a:rPr lang="pt-BR" sz="1900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distinguir entre coisas e contrárias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.</a:t>
            </a:r>
          </a:p>
          <a:p>
            <a:endParaRPr lang="pt-BR" sz="19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discernimento dos Espíritos é um dom sobrenatural,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gratuito, concedido pelo Espírito Santo,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nos permite distinguir se uma manifestação (um carisma,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um ensino, uma leitura, um filme, um programa de TV, etc.)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vem de Deus, do maligno, ou vem do próprio homem.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Por isso é o protetor dos outros dons.</a:t>
            </a:r>
          </a:p>
        </p:txBody>
      </p:sp>
    </p:spTree>
    <p:extLst>
      <p:ext uri="{BB962C8B-B14F-4D97-AF65-F5344CB8AC3E}">
        <p14:creationId xmlns:p14="http://schemas.microsoft.com/office/powerpoint/2010/main" val="3886609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5. Dom de Discernimento dos Espíritos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Vem de Deus e de seus anjos: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Mt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16, 13-17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&gt; eu cresço, sou transformado.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Vem de Satanás e seus domínios: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Mt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4, 5-6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&gt; eu caio, regrido.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Vem da mente humana: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Mt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16, 22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&gt; não acontece nada.</a:t>
            </a:r>
          </a:p>
          <a:p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Quando vem do próprio homem, não esqueçamos que a mente humana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pode ser sadia ou doente, às vezes não doente, mas instável,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pouco equilibrada naquele momento.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Assim o que falamos, pode não trazer nenhum problema para nós,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podemos prejudicar a pessoa que nos procura.</a:t>
            </a:r>
          </a:p>
          <a:p>
            <a:pPr algn="just"/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330971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6. Tipos de Discernimento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Discernimento Natural: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Semelhante ao bom senso. Devemos buscar o equilíbrio. Deus não nos pede nada contra o bom senso. Às vezes Ele nos pede coisas que não compreendemos, vão além do nosso senso. Ex.: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Lc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9, 33;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Conciliar nossa vida familiar e nossa vida na Igreja.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Discernimento Carismático: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É gratuito, momentâneo, recebido numa situação especial, quando estou orando por uma pessoa e nada sei dela, por exemplo. Deve ser sempre submetido a um discernimento doutrinal, isto é, estar sempre com a Palavra e a Doutrina da Igreja.</a:t>
            </a:r>
          </a:p>
        </p:txBody>
      </p:sp>
    </p:spTree>
    <p:extLst>
      <p:ext uri="{BB962C8B-B14F-4D97-AF65-F5344CB8AC3E}">
        <p14:creationId xmlns:p14="http://schemas.microsoft.com/office/powerpoint/2010/main" val="35118385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6. Tipos de Discernimento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Discernimento Doutrinal: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É uma arte. À medida que caminhamos com Jesus, este discernimento deve crescer, porque aprendemos mais da Bíblia, dos documentos da Igreja. O termômetro são os frutos. Se forem os frutos citados em 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Gal 5, 22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a procedência da manifestação vem de Deus; se os frutos forem inquietação, intranquilidade no ambiente, vem do demônio. Se não houver frutos, a procedência é humana. Ex.: 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1Sam 3, 1-10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(vocação de Samuel). 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Medjugorje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– quais são os frutos?</a:t>
            </a:r>
          </a:p>
        </p:txBody>
      </p:sp>
    </p:spTree>
    <p:extLst>
      <p:ext uri="{BB962C8B-B14F-4D97-AF65-F5344CB8AC3E}">
        <p14:creationId xmlns:p14="http://schemas.microsoft.com/office/powerpoint/2010/main" val="36119287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6. Tipos de Discernimento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Diante de uma situação, o que fazer?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Não preciso ir a uma sessão de magia negra para saber que não vem de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diante de uma leitura, de um ensinamento, da TV, etc.,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devo aplicar o bom senso e tentar fazer um discernimento doutrinal.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Se não for possível discernir, pedimos um discernimento carismático.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Às vezes, podemos rezar muito, fazer jejuns, vigílias, novenas, etc.,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pedindo um discernimento sobre uma situação e,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no entanto,  Deus já nos deu através de outras vias: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Palavra, Documentos da Igreja, ensinamentos recebidos.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Ex.: pessoa muito magoada por outra, a quem já perdoou,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reza bastante pedindo resposta de Deus, no entanto,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Ele já disse, perdoe de novo, isto é, </a:t>
            </a:r>
            <a:r>
              <a:rPr lang="pt-BR" sz="1900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Nexa Black"/>
              </a:rPr>
              <a:t>perdoe 70 X 7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638153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gabriel\template\bg-comum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28" y="0"/>
            <a:ext cx="9144728" cy="6835404"/>
          </a:xfrm>
          <a:prstGeom prst="rect">
            <a:avLst/>
          </a:prstGeom>
          <a:noFill/>
        </p:spPr>
      </p:pic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81719" y="532915"/>
            <a:ext cx="7885240" cy="4104456"/>
          </a:xfrm>
        </p:spPr>
        <p:txBody>
          <a:bodyPr>
            <a:no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      </a:t>
            </a:r>
          </a:p>
        </p:txBody>
      </p:sp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32000" y="6143644"/>
            <a:ext cx="1080000" cy="509144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755576" y="548680"/>
            <a:ext cx="7632848" cy="5955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900" b="1" i="1" u="sng" dirty="0">
                <a:solidFill>
                  <a:srgbClr val="A2926A"/>
                </a:solidFill>
                <a:latin typeface="Nexa Black"/>
              </a:rPr>
              <a:t>REFERÊNCIAS BIBLIOGRÁFICAS</a:t>
            </a:r>
          </a:p>
          <a:p>
            <a:r>
              <a:rPr lang="pt-BR" sz="1900" b="1" dirty="0">
                <a:latin typeface="Nexa Black"/>
              </a:rPr>
              <a:t> </a:t>
            </a:r>
            <a:endParaRPr lang="pt-BR" sz="1900" dirty="0"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 Intercessão dos Santos –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Veritatis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Splendor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Apostilas (Martins e RCC)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Bíblia Ave Maria, Bíblia do Peregrino.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Batalha Espiritual – Pe. Gilson Sobreiro, PJC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Carta apostólica INDE A PRIMIS (“Desde os primeiros”) do Papa João XXIII - O Culto Do Preciosíssimo Sangue De Jesus Cristo.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Carismas Para o Nosso Tempo – Pe.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Alírio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José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Pedrini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SCJ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Catecismo da Igreja Católica – CIC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Cura do Mal e Libertação do Maligno – Frei Elias Vella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Honremos o Sangue de Jesus – Por Pe. Jonas Eduardo, MIC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Introdução aos Carismas – Benigno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Juanes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SJ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1900" dirty="0">
                <a:solidFill>
                  <a:schemeClr val="bg1"/>
                </a:solidFill>
                <a:latin typeface="Nexa Black"/>
              </a:rPr>
              <a:t>O Despertar Dos Carismas – S. 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Falvo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Os Dons Espirituais – Stephen B. Clark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bg1"/>
                </a:solidFill>
                <a:latin typeface="Nexa Black"/>
              </a:rPr>
              <a:t>The </a:t>
            </a:r>
            <a:r>
              <a:rPr lang="en-US" sz="1900" dirty="0" err="1">
                <a:solidFill>
                  <a:schemeClr val="bg1"/>
                </a:solidFill>
                <a:latin typeface="Nexa Black"/>
              </a:rPr>
              <a:t>Wondwrs</a:t>
            </a:r>
            <a:r>
              <a:rPr lang="en-US" sz="1900" dirty="0">
                <a:solidFill>
                  <a:schemeClr val="bg1"/>
                </a:solidFill>
                <a:latin typeface="Nexa Black"/>
              </a:rPr>
              <a:t> Of The Holy Name – Fr. Paul O’Sullivan, O.P.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br>
              <a:rPr lang="en-US" sz="2000" b="1" dirty="0"/>
            </a:br>
            <a:endParaRPr lang="pt-BR" sz="1900" dirty="0">
              <a:solidFill>
                <a:schemeClr val="bg1"/>
              </a:solidFill>
              <a:latin typeface="Nexa Black"/>
            </a:endParaRPr>
          </a:p>
          <a:p>
            <a:endParaRPr lang="pt-BR" sz="1900" i="1" u="sng" dirty="0">
              <a:solidFill>
                <a:srgbClr val="A2926A"/>
              </a:solidFill>
              <a:latin typeface="Nexa Black"/>
            </a:endParaRPr>
          </a:p>
          <a:p>
            <a:r>
              <a:rPr lang="pt-BR" sz="1900" i="1" dirty="0">
                <a:solidFill>
                  <a:schemeClr val="bg1"/>
                </a:solidFill>
                <a:latin typeface="Nexa Black"/>
              </a:rPr>
              <a:t>        </a:t>
            </a:r>
            <a:endParaRPr lang="pt-BR" sz="1900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392914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bg-comum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685800" y="5174664"/>
            <a:ext cx="7772400" cy="7581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Nexa Black" pitchFamily="50" charset="0"/>
                <a:ea typeface="Verdana" pitchFamily="34" charset="0"/>
                <a:cs typeface="Verdana" pitchFamily="34" charset="0"/>
              </a:rPr>
              <a:t>DEUS ABENÇOE!</a:t>
            </a:r>
          </a:p>
        </p:txBody>
      </p:sp>
      <p:pic>
        <p:nvPicPr>
          <p:cNvPr id="7" name="Imagem 6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62909" y="500042"/>
            <a:ext cx="3818182" cy="180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1529631" y="2445207"/>
            <a:ext cx="608473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4"/>
              </a:rPr>
              <a:t>www.ocaminho.org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5"/>
              </a:rPr>
              <a:t>contato@ocaminho.org</a:t>
            </a:r>
            <a:endParaRPr lang="pt-BR" sz="20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endParaRPr lang="pt-BR" sz="2800" dirty="0">
              <a:solidFill>
                <a:schemeClr val="bg2">
                  <a:lumMod val="75000"/>
                </a:schemeClr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2">
                    <a:lumMod val="75000"/>
                  </a:schemeClr>
                </a:solidFill>
                <a:latin typeface="Nexa Black" pitchFamily="50" charset="0"/>
              </a:rPr>
              <a:t>       Sigam-nos nas redes sociais:</a:t>
            </a: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6"/>
              </a:rPr>
              <a:t>@</a:t>
            </a:r>
            <a:r>
              <a:rPr lang="pt-BR" sz="2000" dirty="0" err="1">
                <a:solidFill>
                  <a:schemeClr val="bg1"/>
                </a:solidFill>
                <a:latin typeface="Nexa Black" pitchFamily="50" charset="0"/>
                <a:hlinkClick r:id="rId6"/>
              </a:rPr>
              <a:t>fraternidadeocaminho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r>
              <a:rPr lang="pt-BR" sz="2800" dirty="0">
                <a:solidFill>
                  <a:schemeClr val="bg1"/>
                </a:solidFill>
                <a:latin typeface="Nexa Black" pitchFamily="50" charset="0"/>
              </a:rPr>
              <a:t>       </a:t>
            </a:r>
            <a:r>
              <a:rPr lang="pt-BR" sz="2000" dirty="0">
                <a:solidFill>
                  <a:schemeClr val="bg1"/>
                </a:solidFill>
                <a:latin typeface="Nexa Black" pitchFamily="50" charset="0"/>
                <a:hlinkClick r:id="rId7"/>
              </a:rPr>
              <a:t>Fraternidade O Caminho</a:t>
            </a:r>
            <a:endParaRPr lang="pt-BR" sz="2000" dirty="0">
              <a:solidFill>
                <a:schemeClr val="bg1"/>
              </a:solidFill>
              <a:latin typeface="Nexa Black" pitchFamily="50" charset="0"/>
            </a:endParaRPr>
          </a:p>
          <a:p>
            <a:pPr algn="ctr"/>
            <a:endParaRPr lang="pt-BR" sz="2800" dirty="0">
              <a:solidFill>
                <a:schemeClr val="bg1"/>
              </a:solidFill>
              <a:latin typeface="Nexa Black" pitchFamily="50" charset="0"/>
            </a:endParaRPr>
          </a:p>
        </p:txBody>
      </p:sp>
      <p:pic>
        <p:nvPicPr>
          <p:cNvPr id="11" name="Picture 2" descr="Resultado de imagem para instagram png">
            <a:extLst>
              <a:ext uri="{FF2B5EF4-FFF2-40B4-BE49-F238E27FC236}">
                <a16:creationId xmlns:a16="http://schemas.microsoft.com/office/drawing/2014/main" id="{3F1F53E8-8946-4D42-80EE-F9A8ACE73936}"/>
              </a:ext>
            </a:extLst>
          </p:cNvPr>
          <p:cNvPicPr>
            <a:picLocks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425049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Gráfico 11" descr="Envelope">
            <a:extLst>
              <a:ext uri="{FF2B5EF4-FFF2-40B4-BE49-F238E27FC236}">
                <a16:creationId xmlns:a16="http://schemas.microsoft.com/office/drawing/2014/main" id="{3802E0BF-328A-48D5-B4BC-5785C050136C}"/>
              </a:ext>
            </a:extLst>
          </p:cNvPr>
          <p:cNvPicPr>
            <a:picLocks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780608" y="3002560"/>
            <a:ext cx="360000" cy="360000"/>
          </a:xfrm>
          <a:prstGeom prst="rect">
            <a:avLst/>
          </a:prstGeom>
        </p:spPr>
      </p:pic>
      <p:pic>
        <p:nvPicPr>
          <p:cNvPr id="1028" name="Picture 4" descr="Resultado de imagem para Ã­cone de site">
            <a:extLst>
              <a:ext uri="{FF2B5EF4-FFF2-40B4-BE49-F238E27FC236}">
                <a16:creationId xmlns:a16="http://schemas.microsoft.com/office/drawing/2014/main" id="{C4F738B0-4C58-46B7-90B2-DBB860CB90F4}"/>
              </a:ext>
            </a:extLst>
          </p:cNvPr>
          <p:cNvPicPr>
            <a:picLocks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0608" y="2549783"/>
            <a:ext cx="360000" cy="396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sultado de imagem para Ã­cone facebook">
            <a:extLst>
              <a:ext uri="{FF2B5EF4-FFF2-40B4-BE49-F238E27FC236}">
                <a16:creationId xmlns:a16="http://schemas.microsoft.com/office/drawing/2014/main" id="{7D7A905D-63B7-425B-A808-3C60AEEB2617}"/>
              </a:ext>
            </a:extLst>
          </p:cNvPr>
          <p:cNvPicPr>
            <a:picLocks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25184"/>
            <a:ext cx="396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Em Jesus, são reunidos o Divino e o Humano, as coisas Celestiais e terrenas.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homem e a mulher, segundo a vontade de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imagem e semelhança de Deus.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os únicos que diferentemente de outros seres da natureza,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tem um espírito. Os outros são apenas corpo e mente, às vezes rudimentares.</a:t>
            </a:r>
          </a:p>
        </p:txBody>
      </p:sp>
    </p:spTree>
    <p:extLst>
      <p:ext uri="{BB962C8B-B14F-4D97-AF65-F5344CB8AC3E}">
        <p14:creationId xmlns:p14="http://schemas.microsoft.com/office/powerpoint/2010/main" val="33203784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Catecismo da Igreja Católica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CIC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diz que o homem é uma pessoa,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tem dignidade de pessoa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357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que é um ser ao mesmo tempo corporal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espiritual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362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O corpo humano é animado pela alma espiritual (</a:t>
            </a:r>
            <a:r>
              <a:rPr lang="pt-BR" sz="1900" i="1" dirty="0" err="1">
                <a:solidFill>
                  <a:schemeClr val="bg1"/>
                </a:solidFill>
                <a:latin typeface="Nexa Black"/>
              </a:rPr>
              <a:t>Ez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 37, 4-10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Igreja ensina que a alma espiritual é diretamente criada por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imortal, não é “produzida” pelos pais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366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Há uma unidade tal entre o corpo e a alma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no homem se forma numa única natureza.</a:t>
            </a:r>
          </a:p>
        </p:txBody>
      </p:sp>
    </p:spTree>
    <p:extLst>
      <p:ext uri="{BB962C8B-B14F-4D97-AF65-F5344CB8AC3E}">
        <p14:creationId xmlns:p14="http://schemas.microsoft.com/office/powerpoint/2010/main" val="3663283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São Paulo diz em </a:t>
            </a:r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1Ts 5, 23: “Que todo vosso ser, espírito, alma e corpo seja </a:t>
            </a:r>
          </a:p>
          <a:p>
            <a:r>
              <a:rPr lang="pt-BR" sz="1900" b="1" i="1" dirty="0">
                <a:solidFill>
                  <a:schemeClr val="accent6">
                    <a:lumMod val="60000"/>
                    <a:lumOff val="40000"/>
                  </a:schemeClr>
                </a:solidFill>
                <a:latin typeface="Nexa Black"/>
              </a:rPr>
              <a:t>conservado irrepreensível para a vinda de Nosso Senhor Jesus Cristo”.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Aqui a alma aparece distinta do espírito, mas a Igreja ensina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não existe uma dualidade na alma, mas que “espírito”,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significa que o homem está ordenado desde sua criação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o seu fim sobrenatural e que a sua alma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capaz de ser levada gratuitamente à comunhão com Deus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367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1254634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1. Introdução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Na Bíblia, às vezes o termo “alma” refere-se à </a:t>
            </a:r>
            <a:r>
              <a:rPr lang="pt-BR" sz="19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Nexa Black"/>
              </a:rPr>
              <a:t>vida humana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às vezes à </a:t>
            </a:r>
            <a:r>
              <a:rPr lang="pt-BR" sz="19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Nexa Black"/>
              </a:rPr>
              <a:t>pessoa humana inteira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e outras vezes refere-se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ao que há de maior valor no homem, aquilo que o faz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imagem e semelhança de Deus.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Alma significa o </a:t>
            </a:r>
            <a:r>
              <a:rPr lang="pt-BR" sz="19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Nexa Black"/>
              </a:rPr>
              <a:t>princípio espiritual do homem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363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De uma forma simplista e para maior entendimento,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diremos que o homem é corpo (soma=totalidade), mente (psiquismo)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espírito (</a:t>
            </a:r>
            <a:r>
              <a:rPr lang="pt-BR" sz="1900" dirty="0" err="1">
                <a:solidFill>
                  <a:schemeClr val="bg1"/>
                </a:solidFill>
                <a:latin typeface="Nexa Black"/>
              </a:rPr>
              <a:t>pneuma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 e vive essas três dimensões.</a:t>
            </a:r>
          </a:p>
        </p:txBody>
      </p:sp>
    </p:spTree>
    <p:extLst>
      <p:ext uri="{BB962C8B-B14F-4D97-AF65-F5344CB8AC3E}">
        <p14:creationId xmlns:p14="http://schemas.microsoft.com/office/powerpoint/2010/main" val="3079743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Criação, Ruptura e Consequências para a pessoa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homem é um todo, ou melhor, deveria ser um todo,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mas com a </a:t>
            </a:r>
            <a:r>
              <a:rPr lang="pt-BR" sz="19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Nexa Black"/>
              </a:rPr>
              <a:t>ruptura esqueceu-se de sua dimensão espiritual </a:t>
            </a:r>
          </a:p>
          <a:p>
            <a:r>
              <a:rPr lang="pt-BR" sz="1900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Nexa Black"/>
              </a:rPr>
              <a:t>passando a seguir apenas sua própria mente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. O corpo e a mente são um todo,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impossível separar um do outro, são um todo psicossomático. </a:t>
            </a:r>
          </a:p>
          <a:p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homem natural a que se refere a Bíblia (</a:t>
            </a:r>
            <a:r>
              <a:rPr lang="pt-BR" sz="1900" i="1" dirty="0">
                <a:solidFill>
                  <a:schemeClr val="bg1"/>
                </a:solidFill>
                <a:latin typeface="Nexa Black"/>
              </a:rPr>
              <a:t>cf. 1Cor 2, 10-11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),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o homem psicossomático.</a:t>
            </a:r>
          </a:p>
          <a:p>
            <a:endParaRPr lang="pt-BR" sz="1000" b="1" i="1" dirty="0">
              <a:solidFill>
                <a:schemeClr val="bg1"/>
              </a:solidFill>
              <a:latin typeface="Nexa Black"/>
            </a:endParaRP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corpo é conduzido pelo psiquismo. Embora ele possa falar sobre Deus,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para ele as coisas de Deus são inacessíveis, já que elas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só podem ser aprendidas pelo Espírito.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Pode falar sobre, mas não experimentá-las.</a:t>
            </a:r>
          </a:p>
        </p:txBody>
      </p:sp>
    </p:spTree>
    <p:extLst>
      <p:ext uri="{BB962C8B-B14F-4D97-AF65-F5344CB8AC3E}">
        <p14:creationId xmlns:p14="http://schemas.microsoft.com/office/powerpoint/2010/main" val="145426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Criação, Ruptura e Consequências para a pessoa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O homem espiritual (homem total) é o “nascido de novo”;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é o homem natural batizado no Espírito Santo. É aquele que deixou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que seu espírito, ainda embrionário, fosse tocado pelo Espírito de Deus </a:t>
            </a:r>
          </a:p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e daí começasse a crescer.</a:t>
            </a:r>
          </a:p>
          <a:p>
            <a:endParaRPr lang="pt-BR" sz="1000" b="1" i="1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Homem natural: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É aquele que fica no nível de suas capacidades naturais.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Homem espiritual: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É o homem enriquecido com o dom do Espírito Santo.</a:t>
            </a:r>
            <a:endParaRPr lang="pt-BR" sz="19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pPr algn="l"/>
            <a:endParaRPr lang="pt-BR" sz="1000" b="1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123131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m 14" descr="titulo-e-conteudo.png">
            <a:extLst>
              <a:ext uri="{FF2B5EF4-FFF2-40B4-BE49-F238E27FC236}">
                <a16:creationId xmlns:a16="http://schemas.microsoft.com/office/drawing/2014/main" id="{ED5D8BC2-878A-4850-9BC8-23A86D36A2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Imagem 5" descr="Assinatura horizontal branc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2000" y="6080041"/>
            <a:ext cx="1440000" cy="67885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9D950E34-05F5-4FBA-92DB-B28BCF658B2B}"/>
              </a:ext>
            </a:extLst>
          </p:cNvPr>
          <p:cNvSpPr txBox="1">
            <a:spLocks/>
          </p:cNvSpPr>
          <p:nvPr/>
        </p:nvSpPr>
        <p:spPr>
          <a:xfrm>
            <a:off x="7019230" y="6191071"/>
            <a:ext cx="1653952" cy="4567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200" dirty="0">
                <a:solidFill>
                  <a:schemeClr val="bg1"/>
                </a:solidFill>
                <a:latin typeface="Abadi" panose="020B0604020104020204" pitchFamily="34" charset="0"/>
                <a:ea typeface="Verdana" pitchFamily="34" charset="0"/>
                <a:cs typeface="Verdana" pitchFamily="34" charset="0"/>
              </a:rPr>
              <a:t>Conteúdo formativo ®</a:t>
            </a: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DC8ED622-2199-43E4-BA96-C2FDEEC12BA6}"/>
              </a:ext>
            </a:extLst>
          </p:cNvPr>
          <p:cNvSpPr txBox="1">
            <a:spLocks/>
          </p:cNvSpPr>
          <p:nvPr/>
        </p:nvSpPr>
        <p:spPr>
          <a:xfrm>
            <a:off x="597942" y="182051"/>
            <a:ext cx="8075240" cy="6141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800" b="1" dirty="0">
                <a:solidFill>
                  <a:srgbClr val="A2926A"/>
                </a:solidFill>
                <a:latin typeface="Nexa Black"/>
              </a:rPr>
              <a:t>2. Criação, Ruptura e Consequências para a pessoa</a:t>
            </a:r>
          </a:p>
        </p:txBody>
      </p:sp>
      <p:sp>
        <p:nvSpPr>
          <p:cNvPr id="23" name="Espaço Reservado para Conteúdo 2">
            <a:extLst>
              <a:ext uri="{FF2B5EF4-FFF2-40B4-BE49-F238E27FC236}">
                <a16:creationId xmlns:a16="http://schemas.microsoft.com/office/drawing/2014/main" id="{E7783D40-BE00-4CF7-B2FC-2BB05D98DC40}"/>
              </a:ext>
            </a:extLst>
          </p:cNvPr>
          <p:cNvSpPr txBox="1">
            <a:spLocks/>
          </p:cNvSpPr>
          <p:nvPr/>
        </p:nvSpPr>
        <p:spPr>
          <a:xfrm>
            <a:off x="457200" y="1662559"/>
            <a:ext cx="8229600" cy="432912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900" dirty="0">
                <a:solidFill>
                  <a:schemeClr val="bg1"/>
                </a:solidFill>
                <a:latin typeface="Nexa Black"/>
              </a:rPr>
              <a:t>A seguir, segue um breve resumo das áreas e funções psíquicas:</a:t>
            </a:r>
          </a:p>
          <a:p>
            <a:endParaRPr lang="pt-BR" sz="1000" b="1" i="1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Área Intelectiva (racional):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Razão humana, responsável pelo pensar.</a:t>
            </a:r>
          </a:p>
          <a:p>
            <a:pPr algn="just"/>
            <a:endParaRPr lang="pt-BR" sz="1000" dirty="0">
              <a:solidFill>
                <a:schemeClr val="bg1"/>
              </a:solidFill>
              <a:latin typeface="Nexa Black"/>
            </a:endParaRP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pt-BR" sz="1900" b="1" dirty="0">
                <a:solidFill>
                  <a:srgbClr val="FFC000"/>
                </a:solidFill>
                <a:latin typeface="Nexa Black"/>
              </a:rPr>
              <a:t>Funções: </a:t>
            </a:r>
            <a:r>
              <a:rPr lang="pt-BR" sz="1900" dirty="0">
                <a:solidFill>
                  <a:schemeClr val="bg1"/>
                </a:solidFill>
                <a:latin typeface="Nexa Black"/>
              </a:rPr>
              <a:t>Consciência, atenção, memória, orientação, pensamento, senso, percepção, inteligência, crítica e juízo.</a:t>
            </a:r>
            <a:endParaRPr lang="pt-BR" sz="1900" b="1" dirty="0">
              <a:solidFill>
                <a:schemeClr val="accent2">
                  <a:lumMod val="60000"/>
                  <a:lumOff val="40000"/>
                </a:schemeClr>
              </a:solidFill>
              <a:latin typeface="Nexa Black"/>
            </a:endParaRPr>
          </a:p>
          <a:p>
            <a:pPr algn="l"/>
            <a:endParaRPr lang="pt-BR" sz="1000" b="1" i="1" dirty="0">
              <a:solidFill>
                <a:schemeClr val="bg1"/>
              </a:solidFill>
              <a:latin typeface="Nexa Black"/>
            </a:endParaRPr>
          </a:p>
        </p:txBody>
      </p:sp>
    </p:spTree>
    <p:extLst>
      <p:ext uri="{BB962C8B-B14F-4D97-AF65-F5344CB8AC3E}">
        <p14:creationId xmlns:p14="http://schemas.microsoft.com/office/powerpoint/2010/main" val="4077228287"/>
      </p:ext>
    </p:extLst>
  </p:cSld>
  <p:clrMapOvr>
    <a:masterClrMapping/>
  </p:clrMapOvr>
</p:sld>
</file>

<file path=ppt/theme/theme1.xml><?xml version="1.0" encoding="utf-8"?>
<a:theme xmlns:a="http://schemas.openxmlformats.org/drawingml/2006/main" name="Formação Fraternidade O Caminh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Formação Fraternidade O Caminho</Template>
  <TotalTime>4275</TotalTime>
  <Words>2252</Words>
  <Application>Microsoft Office PowerPoint</Application>
  <PresentationFormat>Apresentação na tela (4:3)</PresentationFormat>
  <Paragraphs>251</Paragraphs>
  <Slides>26</Slides>
  <Notes>12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32" baseType="lpstr">
      <vt:lpstr>Abadi</vt:lpstr>
      <vt:lpstr>Arial</vt:lpstr>
      <vt:lpstr>Calibri</vt:lpstr>
      <vt:lpstr>Nexa Black</vt:lpstr>
      <vt:lpstr>Wingdings</vt:lpstr>
      <vt:lpstr>Formação Fraternidade O Caminho</vt:lpstr>
      <vt:lpstr>INTERCESSÃO Módulo IV – Reflexões sobre o Discernimento dos Espíritos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 O R M A Ç Ã O A ESCOLA DA CURA</dc:title>
  <dc:creator>Luana</dc:creator>
  <cp:lastModifiedBy>Andrea Arnoldi</cp:lastModifiedBy>
  <cp:revision>579</cp:revision>
  <dcterms:created xsi:type="dcterms:W3CDTF">2019-01-23T23:29:09Z</dcterms:created>
  <dcterms:modified xsi:type="dcterms:W3CDTF">2019-02-20T20:42:32Z</dcterms:modified>
</cp:coreProperties>
</file>