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589" r:id="rId2"/>
    <p:sldId id="593" r:id="rId3"/>
    <p:sldId id="590" r:id="rId4"/>
    <p:sldId id="660" r:id="rId5"/>
    <p:sldId id="674" r:id="rId6"/>
    <p:sldId id="675" r:id="rId7"/>
    <p:sldId id="598" r:id="rId8"/>
    <p:sldId id="676" r:id="rId9"/>
    <p:sldId id="677" r:id="rId10"/>
    <p:sldId id="678" r:id="rId11"/>
    <p:sldId id="679" r:id="rId12"/>
    <p:sldId id="680" r:id="rId13"/>
    <p:sldId id="681" r:id="rId14"/>
    <p:sldId id="682" r:id="rId15"/>
    <p:sldId id="683" r:id="rId16"/>
    <p:sldId id="684" r:id="rId17"/>
    <p:sldId id="685" r:id="rId18"/>
    <p:sldId id="686" r:id="rId19"/>
    <p:sldId id="604" r:id="rId20"/>
    <p:sldId id="687" r:id="rId21"/>
    <p:sldId id="688" r:id="rId22"/>
    <p:sldId id="689" r:id="rId23"/>
    <p:sldId id="690" r:id="rId24"/>
    <p:sldId id="691" r:id="rId25"/>
    <p:sldId id="587" r:id="rId26"/>
    <p:sldId id="588" r:id="rId2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9694"/>
    <a:srgbClr val="A2926A"/>
    <a:srgbClr val="3921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Estilo com Tema 1 - Ênfas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463" autoAdjust="0"/>
    <p:restoredTop sz="94249" autoAdjust="0"/>
  </p:normalViewPr>
  <p:slideViewPr>
    <p:cSldViewPr>
      <p:cViewPr varScale="1">
        <p:scale>
          <a:sx n="72" d="100"/>
          <a:sy n="72" d="100"/>
        </p:scale>
        <p:origin x="660"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F08913-D671-424D-AA18-8211BD8C6440}" type="datetimeFigureOut">
              <a:rPr lang="pt-BR" smtClean="0"/>
              <a:t>20/02/2019</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4C22E2-0143-4BD6-B4AF-29B0FF511200}" type="slidenum">
              <a:rPr lang="pt-BR" smtClean="0"/>
              <a:t>‹nº›</a:t>
            </a:fld>
            <a:endParaRPr lang="pt-BR"/>
          </a:p>
        </p:txBody>
      </p:sp>
    </p:spTree>
    <p:extLst>
      <p:ext uri="{BB962C8B-B14F-4D97-AF65-F5344CB8AC3E}">
        <p14:creationId xmlns:p14="http://schemas.microsoft.com/office/powerpoint/2010/main" val="463610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CE4C22E2-0143-4BD6-B4AF-29B0FF511200}" type="slidenum">
              <a:rPr lang="pt-BR" smtClean="0"/>
              <a:t>19</a:t>
            </a:fld>
            <a:endParaRPr lang="pt-BR"/>
          </a:p>
        </p:txBody>
      </p:sp>
    </p:spTree>
    <p:extLst>
      <p:ext uri="{BB962C8B-B14F-4D97-AF65-F5344CB8AC3E}">
        <p14:creationId xmlns:p14="http://schemas.microsoft.com/office/powerpoint/2010/main" val="139640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CE4C22E2-0143-4BD6-B4AF-29B0FF511200}" type="slidenum">
              <a:rPr lang="pt-BR" smtClean="0"/>
              <a:t>20</a:t>
            </a:fld>
            <a:endParaRPr lang="pt-BR"/>
          </a:p>
        </p:txBody>
      </p:sp>
    </p:spTree>
    <p:extLst>
      <p:ext uri="{BB962C8B-B14F-4D97-AF65-F5344CB8AC3E}">
        <p14:creationId xmlns:p14="http://schemas.microsoft.com/office/powerpoint/2010/main" val="2937584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CE4C22E2-0143-4BD6-B4AF-29B0FF511200}" type="slidenum">
              <a:rPr lang="pt-BR" smtClean="0"/>
              <a:t>21</a:t>
            </a:fld>
            <a:endParaRPr lang="pt-BR"/>
          </a:p>
        </p:txBody>
      </p:sp>
    </p:spTree>
    <p:extLst>
      <p:ext uri="{BB962C8B-B14F-4D97-AF65-F5344CB8AC3E}">
        <p14:creationId xmlns:p14="http://schemas.microsoft.com/office/powerpoint/2010/main" val="3544504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CE4C22E2-0143-4BD6-B4AF-29B0FF511200}" type="slidenum">
              <a:rPr lang="pt-BR" smtClean="0"/>
              <a:t>22</a:t>
            </a:fld>
            <a:endParaRPr lang="pt-BR"/>
          </a:p>
        </p:txBody>
      </p:sp>
    </p:spTree>
    <p:extLst>
      <p:ext uri="{BB962C8B-B14F-4D97-AF65-F5344CB8AC3E}">
        <p14:creationId xmlns:p14="http://schemas.microsoft.com/office/powerpoint/2010/main" val="1662761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CE4C22E2-0143-4BD6-B4AF-29B0FF511200}" type="slidenum">
              <a:rPr lang="pt-BR" smtClean="0"/>
              <a:t>23</a:t>
            </a:fld>
            <a:endParaRPr lang="pt-BR"/>
          </a:p>
        </p:txBody>
      </p:sp>
    </p:spTree>
    <p:extLst>
      <p:ext uri="{BB962C8B-B14F-4D97-AF65-F5344CB8AC3E}">
        <p14:creationId xmlns:p14="http://schemas.microsoft.com/office/powerpoint/2010/main" val="389833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CE4C22E2-0143-4BD6-B4AF-29B0FF511200}" type="slidenum">
              <a:rPr lang="pt-BR" smtClean="0"/>
              <a:t>24</a:t>
            </a:fld>
            <a:endParaRPr lang="pt-BR"/>
          </a:p>
        </p:txBody>
      </p:sp>
    </p:spTree>
    <p:extLst>
      <p:ext uri="{BB962C8B-B14F-4D97-AF65-F5344CB8AC3E}">
        <p14:creationId xmlns:p14="http://schemas.microsoft.com/office/powerpoint/2010/main" val="1254093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08FF6A8B-B553-4BA4-A79A-BB1F99638666}" type="datetimeFigureOut">
              <a:rPr lang="pt-BR" smtClean="0"/>
              <a:t>20/02/2019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8FF6A8B-B553-4BA4-A79A-BB1F99638666}" type="datetimeFigureOut">
              <a:rPr lang="pt-BR" smtClean="0"/>
              <a:t>20/02/2019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8FF6A8B-B553-4BA4-A79A-BB1F99638666}" type="datetimeFigureOut">
              <a:rPr lang="pt-BR" smtClean="0"/>
              <a:t>20/02/2019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8FF6A8B-B553-4BA4-A79A-BB1F99638666}" type="datetimeFigureOut">
              <a:rPr lang="pt-BR" smtClean="0"/>
              <a:t>20/02/2019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08FF6A8B-B553-4BA4-A79A-BB1F99638666}" type="datetimeFigureOut">
              <a:rPr lang="pt-BR" smtClean="0"/>
              <a:t>20/02/2019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08FF6A8B-B553-4BA4-A79A-BB1F99638666}" type="datetimeFigureOut">
              <a:rPr lang="pt-BR" smtClean="0"/>
              <a:t>20/02/2019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08FF6A8B-B553-4BA4-A79A-BB1F99638666}" type="datetimeFigureOut">
              <a:rPr lang="pt-BR" smtClean="0"/>
              <a:t>20/02/2019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08FF6A8B-B553-4BA4-A79A-BB1F99638666}" type="datetimeFigureOut">
              <a:rPr lang="pt-BR" smtClean="0"/>
              <a:t>20/02/2019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8FF6A8B-B553-4BA4-A79A-BB1F99638666}" type="datetimeFigureOut">
              <a:rPr lang="pt-BR" smtClean="0"/>
              <a:t>20/02/2019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08FF6A8B-B553-4BA4-A79A-BB1F99638666}" type="datetimeFigureOut">
              <a:rPr lang="pt-BR" smtClean="0"/>
              <a:t>20/02/2019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08FF6A8B-B553-4BA4-A79A-BB1F99638666}" type="datetimeFigureOut">
              <a:rPr lang="pt-BR" smtClean="0"/>
              <a:t>20/02/2019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estilo do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F6A8B-B553-4BA4-A79A-BB1F99638666}" type="datetimeFigureOut">
              <a:rPr lang="pt-BR" smtClean="0"/>
              <a:t>20/02/2019</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FEC32-CCEA-4E3B-8DAE-6835354F61E7}"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slide" Target="slide19.xml"/><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 Target="slide7.xml"/><Relationship Id="rId5" Type="http://schemas.openxmlformats.org/officeDocument/2006/relationships/slide" Target="slide4.xml"/><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9.png"/><Relationship Id="rId7" Type="http://schemas.openxmlformats.org/officeDocument/2006/relationships/hyperlink" Target="https://pt-br.facebook.com/fraternidadeocaminho" TargetMode="External"/><Relationship Id="rId12" Type="http://schemas.openxmlformats.org/officeDocument/2006/relationships/image" Target="../media/image14.png"/><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hyperlink" Target="https://www.instagram.com/fraternidadeocaminho/?hl=pt-br" TargetMode="External"/><Relationship Id="rId11" Type="http://schemas.openxmlformats.org/officeDocument/2006/relationships/image" Target="../media/image13.png"/><Relationship Id="rId5" Type="http://schemas.openxmlformats.org/officeDocument/2006/relationships/hyperlink" Target="mailto:contato@ocaminho.org?subject=Contato%20pelo%20site" TargetMode="External"/><Relationship Id="rId10" Type="http://schemas.openxmlformats.org/officeDocument/2006/relationships/image" Target="../media/image12.svg"/><Relationship Id="rId4" Type="http://schemas.openxmlformats.org/officeDocument/2006/relationships/hyperlink" Target="http://www.ocaminho.org/" TargetMode="External"/><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agem 15">
            <a:extLst>
              <a:ext uri="{FF2B5EF4-FFF2-40B4-BE49-F238E27FC236}">
                <a16:creationId xmlns:a16="http://schemas.microsoft.com/office/drawing/2014/main" id="{CBD0562E-4981-4B4A-B3AF-2308C806B8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50" y="0"/>
            <a:ext cx="9197849" cy="6080041"/>
          </a:xfrm>
          <a:prstGeom prst="rect">
            <a:avLst/>
          </a:prstGeom>
        </p:spPr>
      </p:pic>
      <p:pic>
        <p:nvPicPr>
          <p:cNvPr id="15" name="Imagem 14" descr="titulo.png">
            <a:extLst>
              <a:ext uri="{FF2B5EF4-FFF2-40B4-BE49-F238E27FC236}">
                <a16:creationId xmlns:a16="http://schemas.microsoft.com/office/drawing/2014/main" id="{6E935D1A-72E4-4DE4-95D3-1F5AE295214E}"/>
              </a:ext>
            </a:extLst>
          </p:cNvPr>
          <p:cNvPicPr>
            <a:picLocks noChangeAspect="1"/>
          </p:cNvPicPr>
          <p:nvPr/>
        </p:nvPicPr>
        <p:blipFill>
          <a:blip r:embed="rId3"/>
          <a:stretch>
            <a:fillRect/>
          </a:stretch>
        </p:blipFill>
        <p:spPr>
          <a:xfrm>
            <a:off x="-75984" y="908720"/>
            <a:ext cx="9219983" cy="6858000"/>
          </a:xfrm>
          <a:prstGeom prst="rect">
            <a:avLst/>
          </a:prstGeom>
        </p:spPr>
      </p:pic>
      <p:pic>
        <p:nvPicPr>
          <p:cNvPr id="6" name="Imagem 5" descr="Assinatura horizontal branca.png"/>
          <p:cNvPicPr>
            <a:picLocks noChangeAspect="1"/>
          </p:cNvPicPr>
          <p:nvPr/>
        </p:nvPicPr>
        <p:blipFill>
          <a:blip r:embed="rId4"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23" name="Título 1">
            <a:extLst>
              <a:ext uri="{FF2B5EF4-FFF2-40B4-BE49-F238E27FC236}">
                <a16:creationId xmlns:a16="http://schemas.microsoft.com/office/drawing/2014/main" id="{8FBE5C98-2827-4859-BF01-A57FAE3C7BDA}"/>
              </a:ext>
            </a:extLst>
          </p:cNvPr>
          <p:cNvSpPr>
            <a:spLocks noGrp="1"/>
          </p:cNvSpPr>
          <p:nvPr>
            <p:ph type="ctrTitle"/>
          </p:nvPr>
        </p:nvSpPr>
        <p:spPr>
          <a:xfrm>
            <a:off x="685800" y="4034203"/>
            <a:ext cx="7772400" cy="1853968"/>
          </a:xfrm>
        </p:spPr>
        <p:txBody>
          <a:bodyPr>
            <a:normAutofit fontScale="90000"/>
          </a:bodyPr>
          <a:lstStyle/>
          <a:p>
            <a:r>
              <a:rPr lang="pt-BR" b="1" dirty="0">
                <a:solidFill>
                  <a:schemeClr val="bg1"/>
                </a:solidFill>
                <a:latin typeface="Nexa Black"/>
                <a:ea typeface="Verdana" pitchFamily="34" charset="0"/>
                <a:cs typeface="Verdana" pitchFamily="34" charset="0"/>
              </a:rPr>
              <a:t>INTERCESSÃO</a:t>
            </a:r>
            <a:br>
              <a:rPr lang="pt-BR" b="1" dirty="0">
                <a:solidFill>
                  <a:schemeClr val="bg1"/>
                </a:solidFill>
                <a:latin typeface="Nexa Black"/>
                <a:ea typeface="Verdana" pitchFamily="34" charset="0"/>
                <a:cs typeface="Verdana" pitchFamily="34" charset="0"/>
              </a:rPr>
            </a:br>
            <a:r>
              <a:rPr lang="pt-BR" sz="4200" b="1" dirty="0">
                <a:solidFill>
                  <a:schemeClr val="bg1"/>
                </a:solidFill>
                <a:latin typeface="Nexa Black"/>
                <a:ea typeface="Verdana" pitchFamily="34" charset="0"/>
                <a:cs typeface="Verdana" pitchFamily="34" charset="0"/>
              </a:rPr>
              <a:t>Módulo V – Espírito de Deus, Espírito Humano e o Espírito Maligno</a:t>
            </a:r>
          </a:p>
        </p:txBody>
      </p:sp>
    </p:spTree>
    <p:extLst>
      <p:ext uri="{BB962C8B-B14F-4D97-AF65-F5344CB8AC3E}">
        <p14:creationId xmlns:p14="http://schemas.microsoft.com/office/powerpoint/2010/main" val="2608699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 Espírito Maligno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wrap="square"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a:solidFill>
                  <a:srgbClr val="FFC000"/>
                </a:solidFill>
                <a:latin typeface="Nexa Black"/>
              </a:rPr>
              <a:t>Amarração: </a:t>
            </a:r>
            <a:r>
              <a:rPr lang="pt-BR" sz="1900" dirty="0">
                <a:solidFill>
                  <a:schemeClr val="bg1"/>
                </a:solidFill>
                <a:latin typeface="Nexa Black"/>
              </a:rPr>
              <a:t>Antigo mal olhado ou olho do diabo que desperta inveja. Olhar para alguém ou coisa com o olho do diabo. Produz graves consequências: destruição, despeito, pragas, desejos de prejudicar e destruir; amarrar-se ao demônio, ser sócio do destruidor, permitir através do desejo ou da invocação que o demônio a use. Pessoa ciumenta, possessiva, está com mal olhado. O demônio se serve da minha energia negativa.</a:t>
            </a:r>
          </a:p>
        </p:txBody>
      </p:sp>
    </p:spTree>
    <p:extLst>
      <p:ext uri="{BB962C8B-B14F-4D97-AF65-F5344CB8AC3E}">
        <p14:creationId xmlns:p14="http://schemas.microsoft.com/office/powerpoint/2010/main" val="1042315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 Espírito Maligno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wrap="square"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a:solidFill>
                  <a:srgbClr val="FFC000"/>
                </a:solidFill>
                <a:latin typeface="Nexa Black"/>
              </a:rPr>
              <a:t>Vexação: </a:t>
            </a:r>
            <a:r>
              <a:rPr lang="pt-BR" sz="1900" dirty="0">
                <a:solidFill>
                  <a:schemeClr val="bg1"/>
                </a:solidFill>
                <a:latin typeface="Nexa Black"/>
              </a:rPr>
              <a:t>A vexação trata-se de outros distúrbios que não é possessão. Ex.: a mulher encurvada (</a:t>
            </a:r>
            <a:r>
              <a:rPr lang="pt-BR" sz="1900" i="1" dirty="0" err="1">
                <a:solidFill>
                  <a:schemeClr val="bg1"/>
                </a:solidFill>
                <a:latin typeface="Nexa Black"/>
              </a:rPr>
              <a:t>Lc</a:t>
            </a:r>
            <a:r>
              <a:rPr lang="pt-BR" sz="1900" i="1" dirty="0">
                <a:solidFill>
                  <a:schemeClr val="bg1"/>
                </a:solidFill>
                <a:latin typeface="Nexa Black"/>
              </a:rPr>
              <a:t> 13, 10-17</a:t>
            </a:r>
            <a:r>
              <a:rPr lang="pt-BR" sz="1900" dirty="0">
                <a:solidFill>
                  <a:schemeClr val="bg1"/>
                </a:solidFill>
                <a:latin typeface="Nexa Black"/>
              </a:rPr>
              <a:t>); o cego e mudo (</a:t>
            </a:r>
            <a:r>
              <a:rPr lang="pt-BR" sz="1900" i="1" dirty="0" err="1">
                <a:solidFill>
                  <a:schemeClr val="bg1"/>
                </a:solidFill>
                <a:latin typeface="Nexa Black"/>
              </a:rPr>
              <a:t>Mt</a:t>
            </a:r>
            <a:r>
              <a:rPr lang="pt-BR" sz="1900" i="1" dirty="0">
                <a:solidFill>
                  <a:schemeClr val="bg1"/>
                </a:solidFill>
                <a:latin typeface="Nexa Black"/>
              </a:rPr>
              <a:t> 12, 22</a:t>
            </a:r>
            <a:r>
              <a:rPr lang="pt-BR" sz="1900" dirty="0">
                <a:solidFill>
                  <a:schemeClr val="bg1"/>
                </a:solidFill>
                <a:latin typeface="Nexa Black"/>
              </a:rPr>
              <a:t>) curados por Jesus, não havia possessão, mas uma presença de um demônio que causava aquele distúrbio físico. Esses distúrbios acontecem muito nas doenças inexplicáveis, nos afetos, nos trabalhos (desgraças em cadeias que chegam de improviso). O vexado é uma pessoa sufocada, amarrada, fracassada, humilhada. Destrói a saúde, o ânimo. A vexação provoca distúrbios acompanhados de atos ou palavras. Fazer algo e se arrepender em cinco minutos. A vexação trás revolta, mágoa. Até uma pessoa carregada de ódio, vingança vexa o outro.</a:t>
            </a:r>
          </a:p>
        </p:txBody>
      </p:sp>
    </p:spTree>
    <p:extLst>
      <p:ext uri="{BB962C8B-B14F-4D97-AF65-F5344CB8AC3E}">
        <p14:creationId xmlns:p14="http://schemas.microsoft.com/office/powerpoint/2010/main" val="1394114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 Espírito Maligno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wrap="square"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a:solidFill>
                  <a:srgbClr val="FFC000"/>
                </a:solidFill>
                <a:latin typeface="Nexa Black"/>
              </a:rPr>
              <a:t>Obsessões: </a:t>
            </a:r>
            <a:r>
              <a:rPr lang="pt-BR" sz="1900" dirty="0">
                <a:solidFill>
                  <a:schemeClr val="bg1"/>
                </a:solidFill>
                <a:latin typeface="Nexa Black"/>
              </a:rPr>
              <a:t>Há uma ação sobre os sentidos interiores da pessoa, uma fantasia, ou impulsos irresistíveis. Ex.: Pensamentos, desejos sexuais, impulsos, etc., que não se afastam pela força de vontade. Vive em contínuo estado de prostração, de desespero, de tentação de suicídio. Pode ser </a:t>
            </a:r>
            <a:r>
              <a:rPr lang="pt-BR" sz="1900" b="1" dirty="0">
                <a:solidFill>
                  <a:schemeClr val="accent2">
                    <a:lumMod val="60000"/>
                    <a:lumOff val="40000"/>
                  </a:schemeClr>
                </a:solidFill>
                <a:latin typeface="Nexa Black"/>
              </a:rPr>
              <a:t>DIRETA</a:t>
            </a:r>
            <a:r>
              <a:rPr lang="pt-BR" sz="1900" dirty="0">
                <a:solidFill>
                  <a:schemeClr val="bg1"/>
                </a:solidFill>
                <a:latin typeface="Nexa Black"/>
              </a:rPr>
              <a:t>: Quando eu, por opção, aceito através de “oração”, por frequentar ou participar por curiosidade ou deboche em lugares indevidos. </a:t>
            </a:r>
            <a:r>
              <a:rPr lang="pt-BR" sz="1900" b="1" dirty="0">
                <a:solidFill>
                  <a:schemeClr val="accent2">
                    <a:lumMod val="60000"/>
                    <a:lumOff val="40000"/>
                  </a:schemeClr>
                </a:solidFill>
                <a:latin typeface="Nexa Black"/>
              </a:rPr>
              <a:t>INDIRETA</a:t>
            </a:r>
            <a:r>
              <a:rPr lang="pt-BR" sz="1900" dirty="0">
                <a:solidFill>
                  <a:schemeClr val="bg1"/>
                </a:solidFill>
                <a:latin typeface="Nexa Black"/>
              </a:rPr>
              <a:t>: Quando recebo objetos ou levam pertences nossos (roupas, etc.); beber ou comer algo consagrado. Sinais de sortilégios. Satanás sabe quais são os objetos dele.</a:t>
            </a:r>
          </a:p>
          <a:p>
            <a:pPr algn="just"/>
            <a:endParaRPr lang="pt-BR" sz="1900" dirty="0">
              <a:solidFill>
                <a:schemeClr val="bg1"/>
              </a:solidFill>
              <a:latin typeface="Nexa Black"/>
            </a:endParaRPr>
          </a:p>
          <a:p>
            <a:r>
              <a:rPr lang="pt-BR" sz="1900" b="1" dirty="0">
                <a:solidFill>
                  <a:schemeClr val="accent2">
                    <a:lumMod val="60000"/>
                    <a:lumOff val="40000"/>
                  </a:schemeClr>
                </a:solidFill>
                <a:latin typeface="Nexa Black"/>
              </a:rPr>
              <a:t>OBS: Há uma doença chamada Transtorno Obsessivo Compulsivo (TOC ou DOC) que pode ser confundida com tal manifestação.</a:t>
            </a:r>
          </a:p>
        </p:txBody>
      </p:sp>
    </p:spTree>
    <p:extLst>
      <p:ext uri="{BB962C8B-B14F-4D97-AF65-F5344CB8AC3E}">
        <p14:creationId xmlns:p14="http://schemas.microsoft.com/office/powerpoint/2010/main" val="1506766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 Espírito Maligno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wrap="square"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a:solidFill>
                  <a:srgbClr val="FFC000"/>
                </a:solidFill>
                <a:latin typeface="Nexa Black"/>
              </a:rPr>
              <a:t>Possessão: </a:t>
            </a:r>
            <a:r>
              <a:rPr lang="pt-BR" sz="1900" dirty="0">
                <a:solidFill>
                  <a:schemeClr val="bg1"/>
                </a:solidFill>
                <a:latin typeface="Nexa Black"/>
              </a:rPr>
              <a:t>É rara. Acontece quando o diabo toma como sua morada o corpo de uma pessoa, domina sua mente, domina sua psique, sua vontade, fazendo agir e falar como ele quer, sem que a vítima possa resistir e sem que seja moralmente responsável. Ele se apossa do corpo (não da alma). O domínio da alma só se dá pelo pecado. Nestes casos podem falar línguas estranhas e desconhecidas, demonstrar forças sobre-humanas, conhecer fatos longínquos e secretos (</a:t>
            </a:r>
            <a:r>
              <a:rPr lang="pt-BR" sz="1900" i="1" dirty="0">
                <a:solidFill>
                  <a:schemeClr val="bg1"/>
                </a:solidFill>
                <a:latin typeface="Nexa Black"/>
              </a:rPr>
              <a:t>Mc 5, 1-20</a:t>
            </a:r>
            <a:r>
              <a:rPr lang="pt-BR" sz="1900" dirty="0">
                <a:solidFill>
                  <a:schemeClr val="bg1"/>
                </a:solidFill>
                <a:latin typeface="Nexa Black"/>
              </a:rPr>
              <a:t>). Pode ser por convite (satanismo) ou envolvimento com o ocultismo. Se Satanás quiser levar a pessoa até o grau de suicídio para não desfazer a sociedade, ele leva.</a:t>
            </a:r>
          </a:p>
        </p:txBody>
      </p:sp>
    </p:spTree>
    <p:extLst>
      <p:ext uri="{BB962C8B-B14F-4D97-AF65-F5344CB8AC3E}">
        <p14:creationId xmlns:p14="http://schemas.microsoft.com/office/powerpoint/2010/main" val="2413375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 Espírito Maligno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wrap="square"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O que mais nos interessa no exercício do nosso ministério para ajudar as pessoas, é a diferenciação entre uma pessoa possessa e uma pessoa doente.</a:t>
            </a:r>
          </a:p>
          <a:p>
            <a:endParaRPr lang="pt-BR" sz="1000" dirty="0">
              <a:solidFill>
                <a:schemeClr val="bg1"/>
              </a:solidFill>
              <a:latin typeface="Nexa Black"/>
            </a:endParaRPr>
          </a:p>
          <a:p>
            <a:r>
              <a:rPr lang="pt-BR" sz="1900" dirty="0">
                <a:solidFill>
                  <a:schemeClr val="bg1"/>
                </a:solidFill>
                <a:latin typeface="Nexa Black"/>
              </a:rPr>
              <a:t>A diferenciação, segundo os autores (ministros, psiquiatras, etc.) é muito difícil</a:t>
            </a:r>
          </a:p>
          <a:p>
            <a:r>
              <a:rPr lang="pt-BR" sz="1900" dirty="0">
                <a:solidFill>
                  <a:schemeClr val="bg1"/>
                </a:solidFill>
                <a:latin typeface="Nexa Black"/>
              </a:rPr>
              <a:t>e, para comprovar isto, o Papa João Paulo II, num documento </a:t>
            </a:r>
          </a:p>
          <a:p>
            <a:r>
              <a:rPr lang="pt-BR" sz="1900" dirty="0">
                <a:solidFill>
                  <a:schemeClr val="bg1"/>
                </a:solidFill>
                <a:latin typeface="Nexa Black"/>
              </a:rPr>
              <a:t>(a ser lançado em português), orientando os bispos e sacerdotes </a:t>
            </a:r>
          </a:p>
          <a:p>
            <a:r>
              <a:rPr lang="pt-BR" sz="1900" dirty="0">
                <a:solidFill>
                  <a:schemeClr val="bg1"/>
                </a:solidFill>
                <a:latin typeface="Nexa Black"/>
              </a:rPr>
              <a:t>sobre o exorcismo (tratamento oficial da Igreja para a possessão), </a:t>
            </a:r>
          </a:p>
          <a:p>
            <a:r>
              <a:rPr lang="pt-BR" sz="1900" dirty="0">
                <a:solidFill>
                  <a:schemeClr val="bg1"/>
                </a:solidFill>
                <a:latin typeface="Nexa Black"/>
              </a:rPr>
              <a:t>recomenda à Igreja que se certifique de tal quadro, </a:t>
            </a:r>
          </a:p>
          <a:p>
            <a:r>
              <a:rPr lang="pt-BR" sz="1900" dirty="0">
                <a:solidFill>
                  <a:schemeClr val="bg1"/>
                </a:solidFill>
                <a:latin typeface="Nexa Black"/>
              </a:rPr>
              <a:t>solicitando inclusive a ajuda para discernir do psicólogo e do psiquiatra.</a:t>
            </a:r>
          </a:p>
        </p:txBody>
      </p:sp>
    </p:spTree>
    <p:extLst>
      <p:ext uri="{BB962C8B-B14F-4D97-AF65-F5344CB8AC3E}">
        <p14:creationId xmlns:p14="http://schemas.microsoft.com/office/powerpoint/2010/main" val="2546200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 Espírito Maligno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wrap="square"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Há doentes mentais, há doentes mentais possessos </a:t>
            </a:r>
          </a:p>
          <a:p>
            <a:r>
              <a:rPr lang="pt-BR" sz="1900" dirty="0">
                <a:solidFill>
                  <a:schemeClr val="bg1"/>
                </a:solidFill>
                <a:latin typeface="Nexa Black"/>
              </a:rPr>
              <a:t>e há possessos sem doença mental.</a:t>
            </a:r>
          </a:p>
          <a:p>
            <a:endParaRPr lang="pt-BR" sz="1000" dirty="0">
              <a:solidFill>
                <a:schemeClr val="bg1"/>
              </a:solidFill>
              <a:latin typeface="Nexa Black"/>
            </a:endParaRPr>
          </a:p>
          <a:p>
            <a:r>
              <a:rPr lang="pt-BR" sz="1900" dirty="0">
                <a:solidFill>
                  <a:schemeClr val="bg1"/>
                </a:solidFill>
                <a:latin typeface="Nexa Black"/>
              </a:rPr>
              <a:t>Ocorre que muitos doentes mentais buscam ajuda para os seus sofrimentos </a:t>
            </a:r>
          </a:p>
          <a:p>
            <a:r>
              <a:rPr lang="pt-BR" sz="1900" dirty="0">
                <a:solidFill>
                  <a:schemeClr val="bg1"/>
                </a:solidFill>
                <a:latin typeface="Nexa Black"/>
              </a:rPr>
              <a:t>no ocultismo, acabando por se complicar ainda mais.</a:t>
            </a:r>
          </a:p>
          <a:p>
            <a:endParaRPr lang="pt-BR" sz="1000" dirty="0">
              <a:solidFill>
                <a:schemeClr val="bg1"/>
              </a:solidFill>
              <a:latin typeface="Nexa Black"/>
            </a:endParaRPr>
          </a:p>
          <a:p>
            <a:r>
              <a:rPr lang="pt-BR" sz="1900" dirty="0">
                <a:solidFill>
                  <a:schemeClr val="bg1"/>
                </a:solidFill>
                <a:latin typeface="Nexa Black"/>
              </a:rPr>
              <a:t>Veja a seguir, quais são os critérios de diferenciação:</a:t>
            </a:r>
          </a:p>
        </p:txBody>
      </p:sp>
    </p:spTree>
    <p:extLst>
      <p:ext uri="{BB962C8B-B14F-4D97-AF65-F5344CB8AC3E}">
        <p14:creationId xmlns:p14="http://schemas.microsoft.com/office/powerpoint/2010/main" val="723155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 Espírito Maligno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wrap="square"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Wingdings" panose="05000000000000000000" pitchFamily="2" charset="2"/>
              <a:buChar char="ü"/>
            </a:pPr>
            <a:r>
              <a:rPr lang="pt-BR" sz="1900" b="1" dirty="0">
                <a:solidFill>
                  <a:srgbClr val="FFC000"/>
                </a:solidFill>
                <a:latin typeface="Nexa Black"/>
              </a:rPr>
              <a:t>Frequência:</a:t>
            </a:r>
          </a:p>
          <a:p>
            <a:pPr algn="just"/>
            <a:r>
              <a:rPr lang="pt-BR" sz="1900" dirty="0">
                <a:solidFill>
                  <a:schemeClr val="bg1"/>
                </a:solidFill>
                <a:latin typeface="Nexa Black"/>
              </a:rPr>
              <a:t>100% das pessoas precisam de cura espiritual;</a:t>
            </a:r>
          </a:p>
          <a:p>
            <a:pPr algn="just"/>
            <a:r>
              <a:rPr lang="pt-BR" sz="1900" dirty="0">
                <a:solidFill>
                  <a:schemeClr val="bg1"/>
                </a:solidFill>
                <a:latin typeface="Nexa Black"/>
              </a:rPr>
              <a:t>70 a 80% das pessoas precisam de cura interior (psicólogo);</a:t>
            </a:r>
          </a:p>
          <a:p>
            <a:pPr algn="just"/>
            <a:r>
              <a:rPr lang="pt-BR" sz="1900" dirty="0">
                <a:solidFill>
                  <a:schemeClr val="bg1"/>
                </a:solidFill>
                <a:latin typeface="Nexa Black"/>
              </a:rPr>
              <a:t>20% das pessoas precisam de cura física;</a:t>
            </a:r>
          </a:p>
          <a:p>
            <a:pPr algn="just"/>
            <a:r>
              <a:rPr lang="pt-BR" sz="1900" dirty="0">
                <a:solidFill>
                  <a:schemeClr val="bg1"/>
                </a:solidFill>
                <a:latin typeface="Nexa Black"/>
              </a:rPr>
              <a:t>1% das pessoas precisam de libertação e/ou exorcismo;</a:t>
            </a:r>
          </a:p>
          <a:p>
            <a:pPr algn="l"/>
            <a:endParaRPr lang="pt-BR" sz="1000" dirty="0">
              <a:solidFill>
                <a:schemeClr val="bg1"/>
              </a:solidFill>
              <a:latin typeface="Nexa Black"/>
            </a:endParaRPr>
          </a:p>
          <a:p>
            <a:r>
              <a:rPr lang="pt-BR" sz="1900" dirty="0">
                <a:solidFill>
                  <a:schemeClr val="bg1"/>
                </a:solidFill>
                <a:latin typeface="Nexa Black"/>
              </a:rPr>
              <a:t>Esta é uma estatística citada por um sacerdote do ministério, </a:t>
            </a:r>
          </a:p>
          <a:p>
            <a:r>
              <a:rPr lang="pt-BR" sz="1900" dirty="0">
                <a:solidFill>
                  <a:schemeClr val="bg1"/>
                </a:solidFill>
                <a:latin typeface="Nexa Black"/>
              </a:rPr>
              <a:t>não é oficial, mas é apenas para mostrar a frequência </a:t>
            </a:r>
          </a:p>
          <a:p>
            <a:r>
              <a:rPr lang="pt-BR" sz="1900" dirty="0">
                <a:solidFill>
                  <a:schemeClr val="bg1"/>
                </a:solidFill>
                <a:latin typeface="Nexa Black"/>
              </a:rPr>
              <a:t>em relação a outras necessidades das pessoas.</a:t>
            </a:r>
          </a:p>
        </p:txBody>
      </p:sp>
    </p:spTree>
    <p:extLst>
      <p:ext uri="{BB962C8B-B14F-4D97-AF65-F5344CB8AC3E}">
        <p14:creationId xmlns:p14="http://schemas.microsoft.com/office/powerpoint/2010/main" val="3491818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 Espírito Maligno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wrap="square"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Wingdings" panose="05000000000000000000" pitchFamily="2" charset="2"/>
              <a:buChar char="ü"/>
            </a:pPr>
            <a:r>
              <a:rPr lang="pt-BR" sz="1900" b="1" dirty="0">
                <a:solidFill>
                  <a:srgbClr val="FFC000"/>
                </a:solidFill>
                <a:latin typeface="Nexa Black"/>
              </a:rPr>
              <a:t>Características:</a:t>
            </a:r>
          </a:p>
          <a:p>
            <a:pPr algn="just"/>
            <a:r>
              <a:rPr lang="pt-BR" sz="1900" b="1" dirty="0">
                <a:solidFill>
                  <a:schemeClr val="accent2">
                    <a:lumMod val="60000"/>
                    <a:lumOff val="40000"/>
                  </a:schemeClr>
                </a:solidFill>
                <a:latin typeface="Nexa Black"/>
              </a:rPr>
              <a:t>OBS: Geralmente a diferenciação é com o doente mental (psicótico), isto é, que sofre de uma psicose (esquizofrênica, maníaca depressiva, epilética, alcoólica, por droga, orgânica, etc.).</a:t>
            </a:r>
          </a:p>
          <a:p>
            <a:pPr algn="l"/>
            <a:endParaRPr lang="pt-BR" sz="1000" dirty="0">
              <a:solidFill>
                <a:schemeClr val="bg1"/>
              </a:solidFill>
              <a:latin typeface="Nexa Black"/>
            </a:endParaRPr>
          </a:p>
          <a:p>
            <a:r>
              <a:rPr lang="pt-BR" sz="1900" dirty="0">
                <a:solidFill>
                  <a:schemeClr val="bg1"/>
                </a:solidFill>
                <a:latin typeface="Nexa Black"/>
              </a:rPr>
              <a:t>A psicose é um transtorno em que a pessoa </a:t>
            </a:r>
          </a:p>
          <a:p>
            <a:r>
              <a:rPr lang="pt-BR" sz="1900" dirty="0">
                <a:solidFill>
                  <a:schemeClr val="bg1"/>
                </a:solidFill>
                <a:latin typeface="Nexa Black"/>
              </a:rPr>
              <a:t>sofre uma ruptura com sua realidade anterior, </a:t>
            </a:r>
          </a:p>
          <a:p>
            <a:r>
              <a:rPr lang="pt-BR" sz="1900" dirty="0">
                <a:solidFill>
                  <a:schemeClr val="bg1"/>
                </a:solidFill>
                <a:latin typeface="Nexa Black"/>
              </a:rPr>
              <a:t>comporta-se de modo estranho, diferente. </a:t>
            </a:r>
          </a:p>
          <a:p>
            <a:r>
              <a:rPr lang="pt-BR" sz="1900" dirty="0">
                <a:solidFill>
                  <a:schemeClr val="bg1"/>
                </a:solidFill>
                <a:latin typeface="Nexa Black"/>
              </a:rPr>
              <a:t>Pode ter alterações no pensamento (delírios), </a:t>
            </a:r>
          </a:p>
          <a:p>
            <a:r>
              <a:rPr lang="pt-BR" sz="1900" dirty="0">
                <a:solidFill>
                  <a:schemeClr val="bg1"/>
                </a:solidFill>
                <a:latin typeface="Nexa Black"/>
              </a:rPr>
              <a:t>na percepção (alucinações), </a:t>
            </a:r>
          </a:p>
          <a:p>
            <a:r>
              <a:rPr lang="pt-BR" sz="1900" dirty="0">
                <a:solidFill>
                  <a:schemeClr val="bg1"/>
                </a:solidFill>
                <a:latin typeface="Nexa Black"/>
              </a:rPr>
              <a:t>na afetividade (mudança de humor), </a:t>
            </a:r>
          </a:p>
          <a:p>
            <a:r>
              <a:rPr lang="pt-BR" sz="1900" dirty="0">
                <a:solidFill>
                  <a:schemeClr val="bg1"/>
                </a:solidFill>
                <a:latin typeface="Nexa Black"/>
              </a:rPr>
              <a:t>nos impulsos (agressividade, atos estranhos...).</a:t>
            </a:r>
          </a:p>
        </p:txBody>
      </p:sp>
    </p:spTree>
    <p:extLst>
      <p:ext uri="{BB962C8B-B14F-4D97-AF65-F5344CB8AC3E}">
        <p14:creationId xmlns:p14="http://schemas.microsoft.com/office/powerpoint/2010/main" val="187965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 Espírito Maligno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wrap="square"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pt-BR" sz="1900" dirty="0">
              <a:solidFill>
                <a:schemeClr val="bg1"/>
              </a:solidFill>
              <a:latin typeface="Nexa Black"/>
            </a:endParaRPr>
          </a:p>
        </p:txBody>
      </p:sp>
      <p:pic>
        <p:nvPicPr>
          <p:cNvPr id="3" name="Imagem 2">
            <a:extLst>
              <a:ext uri="{FF2B5EF4-FFF2-40B4-BE49-F238E27FC236}">
                <a16:creationId xmlns:a16="http://schemas.microsoft.com/office/drawing/2014/main" id="{94E7FD3A-10DB-4D94-95AF-E0FE2550ABD0}"/>
              </a:ext>
            </a:extLst>
          </p:cNvPr>
          <p:cNvPicPr>
            <a:picLocks noChangeAspect="1"/>
          </p:cNvPicPr>
          <p:nvPr/>
        </p:nvPicPr>
        <p:blipFill>
          <a:blip r:embed="rId4"/>
          <a:stretch>
            <a:fillRect/>
          </a:stretch>
        </p:blipFill>
        <p:spPr>
          <a:xfrm>
            <a:off x="1589956" y="1847123"/>
            <a:ext cx="5964087" cy="3960000"/>
          </a:xfrm>
          <a:prstGeom prst="rect">
            <a:avLst/>
          </a:prstGeom>
        </p:spPr>
      </p:pic>
    </p:spTree>
    <p:extLst>
      <p:ext uri="{BB962C8B-B14F-4D97-AF65-F5344CB8AC3E}">
        <p14:creationId xmlns:p14="http://schemas.microsoft.com/office/powerpoint/2010/main" val="2225847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3"/>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4"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Oração de Exorcismo e Oração de Libertação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Convém uma explanação sobre a diferença </a:t>
            </a:r>
          </a:p>
          <a:p>
            <a:r>
              <a:rPr lang="pt-BR" sz="1900" dirty="0">
                <a:solidFill>
                  <a:schemeClr val="bg1"/>
                </a:solidFill>
                <a:latin typeface="Nexa Black"/>
              </a:rPr>
              <a:t>entre exorcismo e oração de libertação. </a:t>
            </a:r>
          </a:p>
          <a:p>
            <a:r>
              <a:rPr lang="pt-BR" sz="1900" dirty="0">
                <a:solidFill>
                  <a:schemeClr val="bg1"/>
                </a:solidFill>
                <a:latin typeface="Nexa Black"/>
              </a:rPr>
              <a:t>A oração de exorcismo é fácil: é a oração litúrgica </a:t>
            </a:r>
          </a:p>
          <a:p>
            <a:r>
              <a:rPr lang="pt-BR" sz="1900" dirty="0">
                <a:solidFill>
                  <a:schemeClr val="bg1"/>
                </a:solidFill>
                <a:latin typeface="Nexa Black"/>
              </a:rPr>
              <a:t>que encontramos no ritual dos exorcismos.</a:t>
            </a:r>
          </a:p>
          <a:p>
            <a:endParaRPr lang="pt-BR" sz="1000" dirty="0">
              <a:solidFill>
                <a:schemeClr val="bg1"/>
              </a:solidFill>
              <a:latin typeface="Nexa Black"/>
            </a:endParaRPr>
          </a:p>
          <a:p>
            <a:r>
              <a:rPr lang="pt-BR" sz="1900" dirty="0">
                <a:solidFill>
                  <a:schemeClr val="bg1"/>
                </a:solidFill>
                <a:latin typeface="Nexa Black"/>
              </a:rPr>
              <a:t>O exorcista autorizado pode usar da oração litúrgica, </a:t>
            </a:r>
          </a:p>
          <a:p>
            <a:r>
              <a:rPr lang="pt-BR" sz="1900" dirty="0">
                <a:solidFill>
                  <a:schemeClr val="bg1"/>
                </a:solidFill>
                <a:latin typeface="Nexa Black"/>
              </a:rPr>
              <a:t>enquanto que o sacerdote não autorizado </a:t>
            </a:r>
          </a:p>
          <a:p>
            <a:r>
              <a:rPr lang="pt-BR" sz="1900" dirty="0">
                <a:solidFill>
                  <a:schemeClr val="bg1"/>
                </a:solidFill>
                <a:latin typeface="Nexa Black"/>
              </a:rPr>
              <a:t>limita-se a fazer orações de libertação.</a:t>
            </a:r>
          </a:p>
        </p:txBody>
      </p:sp>
    </p:spTree>
    <p:extLst>
      <p:ext uri="{BB962C8B-B14F-4D97-AF65-F5344CB8AC3E}">
        <p14:creationId xmlns:p14="http://schemas.microsoft.com/office/powerpoint/2010/main" val="4285512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user\Desktop\gabriel\template\bg-comum.png">
            <a:extLst>
              <a:ext uri="{FF2B5EF4-FFF2-40B4-BE49-F238E27FC236}">
                <a16:creationId xmlns:a16="http://schemas.microsoft.com/office/drawing/2014/main" id="{91BFC4CF-AB31-4E7F-8BF2-A70601EA04DC}"/>
              </a:ext>
            </a:extLst>
          </p:cNvPr>
          <p:cNvPicPr>
            <a:picLocks noChangeAspect="1" noChangeArrowheads="1"/>
          </p:cNvPicPr>
          <p:nvPr/>
        </p:nvPicPr>
        <p:blipFill>
          <a:blip r:embed="rId2"/>
          <a:srcRect/>
          <a:stretch>
            <a:fillRect/>
          </a:stretch>
        </p:blipFill>
        <p:spPr bwMode="auto">
          <a:xfrm>
            <a:off x="0" y="0"/>
            <a:ext cx="9144000" cy="6858000"/>
          </a:xfrm>
          <a:prstGeom prst="rect">
            <a:avLst/>
          </a:prstGeom>
          <a:noFill/>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9" name="Retângulo: Cantos Arredondados 8">
            <a:extLst>
              <a:ext uri="{FF2B5EF4-FFF2-40B4-BE49-F238E27FC236}">
                <a16:creationId xmlns:a16="http://schemas.microsoft.com/office/drawing/2014/main" id="{D1C3AD0D-78BC-4063-BA63-549CC4A251BF}"/>
              </a:ext>
            </a:extLst>
          </p:cNvPr>
          <p:cNvSpPr/>
          <p:nvPr/>
        </p:nvSpPr>
        <p:spPr>
          <a:xfrm>
            <a:off x="674884" y="980728"/>
            <a:ext cx="7486600" cy="456795"/>
          </a:xfrm>
          <a:prstGeom prst="roundRect">
            <a:avLst/>
          </a:prstGeom>
          <a:solidFill>
            <a:schemeClr val="bg1"/>
          </a:solidFill>
          <a:ln>
            <a:solidFill>
              <a:srgbClr val="392113"/>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r>
              <a:rPr lang="pt-BR" sz="2000" b="1" dirty="0">
                <a:solidFill>
                  <a:srgbClr val="392113"/>
                </a:solidFill>
                <a:latin typeface="Nexa Black"/>
                <a:hlinkClick r:id="rId4" action="ppaction://hlinksldjump"/>
              </a:rPr>
              <a:t>1. Espírito Santo</a:t>
            </a:r>
            <a:endParaRPr lang="pt-BR" sz="2000" b="1" dirty="0">
              <a:solidFill>
                <a:srgbClr val="392113"/>
              </a:solidFill>
              <a:latin typeface="Nexa Black"/>
            </a:endParaRPr>
          </a:p>
        </p:txBody>
      </p:sp>
      <p:sp>
        <p:nvSpPr>
          <p:cNvPr id="11" name="Retângulo: Cantos Arredondados 10">
            <a:extLst>
              <a:ext uri="{FF2B5EF4-FFF2-40B4-BE49-F238E27FC236}">
                <a16:creationId xmlns:a16="http://schemas.microsoft.com/office/drawing/2014/main" id="{AD3C4204-6A77-45A3-9328-B42B22F08C88}"/>
              </a:ext>
            </a:extLst>
          </p:cNvPr>
          <p:cNvSpPr/>
          <p:nvPr/>
        </p:nvSpPr>
        <p:spPr>
          <a:xfrm>
            <a:off x="683568" y="1543270"/>
            <a:ext cx="7486600" cy="456795"/>
          </a:xfrm>
          <a:prstGeom prst="roundRect">
            <a:avLst/>
          </a:prstGeom>
          <a:solidFill>
            <a:schemeClr val="bg1"/>
          </a:solidFill>
          <a:ln>
            <a:solidFill>
              <a:srgbClr val="392113"/>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r>
              <a:rPr lang="pt-BR" sz="2000" b="1" dirty="0">
                <a:solidFill>
                  <a:srgbClr val="392113"/>
                </a:solidFill>
                <a:latin typeface="Nexa Black"/>
                <a:hlinkClick r:id="rId5" action="ppaction://hlinksldjump"/>
              </a:rPr>
              <a:t>2. Espírito e Psiquismo Humano</a:t>
            </a:r>
            <a:endParaRPr lang="pt-BR" sz="2000" b="1" dirty="0">
              <a:solidFill>
                <a:srgbClr val="392113"/>
              </a:solidFill>
              <a:latin typeface="Nexa Black"/>
            </a:endParaRP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Sumário</a:t>
            </a:r>
          </a:p>
        </p:txBody>
      </p:sp>
      <p:sp>
        <p:nvSpPr>
          <p:cNvPr id="13" name="Retângulo: Cantos Arredondados 12">
            <a:extLst>
              <a:ext uri="{FF2B5EF4-FFF2-40B4-BE49-F238E27FC236}">
                <a16:creationId xmlns:a16="http://schemas.microsoft.com/office/drawing/2014/main" id="{BAC77577-15D2-4117-ABAE-859926CF0806}"/>
              </a:ext>
            </a:extLst>
          </p:cNvPr>
          <p:cNvSpPr/>
          <p:nvPr/>
        </p:nvSpPr>
        <p:spPr>
          <a:xfrm>
            <a:off x="683568" y="2105812"/>
            <a:ext cx="7486600" cy="456795"/>
          </a:xfrm>
          <a:prstGeom prst="roundRect">
            <a:avLst/>
          </a:prstGeom>
          <a:solidFill>
            <a:schemeClr val="bg1"/>
          </a:solidFill>
          <a:ln>
            <a:solidFill>
              <a:srgbClr val="392113"/>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r>
              <a:rPr lang="pt-BR" sz="2000" b="1" dirty="0">
                <a:solidFill>
                  <a:srgbClr val="392113"/>
                </a:solidFill>
                <a:latin typeface="Nexa Black"/>
                <a:hlinkClick r:id="rId6" action="ppaction://hlinksldjump"/>
              </a:rPr>
              <a:t>3. Espírito Maligno</a:t>
            </a:r>
            <a:endParaRPr lang="pt-BR" sz="2000" b="1" dirty="0">
              <a:solidFill>
                <a:srgbClr val="392113"/>
              </a:solidFill>
              <a:latin typeface="Nexa Black"/>
            </a:endParaRPr>
          </a:p>
        </p:txBody>
      </p:sp>
      <p:sp>
        <p:nvSpPr>
          <p:cNvPr id="14" name="Retângulo: Cantos Arredondados 13">
            <a:extLst>
              <a:ext uri="{FF2B5EF4-FFF2-40B4-BE49-F238E27FC236}">
                <a16:creationId xmlns:a16="http://schemas.microsoft.com/office/drawing/2014/main" id="{C59EBBBA-00FE-4DC3-880F-8BED6C8E38A3}"/>
              </a:ext>
            </a:extLst>
          </p:cNvPr>
          <p:cNvSpPr/>
          <p:nvPr/>
        </p:nvSpPr>
        <p:spPr>
          <a:xfrm>
            <a:off x="683568" y="2668354"/>
            <a:ext cx="7486600" cy="456795"/>
          </a:xfrm>
          <a:prstGeom prst="roundRect">
            <a:avLst/>
          </a:prstGeom>
          <a:solidFill>
            <a:schemeClr val="bg1"/>
          </a:solidFill>
          <a:ln>
            <a:solidFill>
              <a:srgbClr val="392113"/>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r>
              <a:rPr lang="pt-BR" sz="2000" b="1" dirty="0">
                <a:solidFill>
                  <a:srgbClr val="392113"/>
                </a:solidFill>
                <a:latin typeface="Nexa Black"/>
                <a:hlinkClick r:id="rId7" action="ppaction://hlinksldjump"/>
              </a:rPr>
              <a:t>4. Oração de Exorcismo e Oração de Libertação</a:t>
            </a:r>
            <a:endParaRPr lang="pt-BR" sz="2000" b="1" dirty="0">
              <a:solidFill>
                <a:srgbClr val="392113"/>
              </a:solidFill>
              <a:latin typeface="Nexa Black"/>
            </a:endParaRPr>
          </a:p>
        </p:txBody>
      </p:sp>
    </p:spTree>
    <p:extLst>
      <p:ext uri="{BB962C8B-B14F-4D97-AF65-F5344CB8AC3E}">
        <p14:creationId xmlns:p14="http://schemas.microsoft.com/office/powerpoint/2010/main" val="1134584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3"/>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4"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Oração de Exorcismo e Oração de Libertação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As orações de libertação consistem, em definitivo, em orações livres </a:t>
            </a:r>
          </a:p>
          <a:p>
            <a:r>
              <a:rPr lang="pt-BR" sz="1900" dirty="0">
                <a:solidFill>
                  <a:schemeClr val="bg1"/>
                </a:solidFill>
                <a:latin typeface="Nexa Black"/>
              </a:rPr>
              <a:t>encontradas em livros que não são litúrgicos. </a:t>
            </a:r>
          </a:p>
          <a:p>
            <a:r>
              <a:rPr lang="pt-BR" sz="1900" dirty="0">
                <a:solidFill>
                  <a:schemeClr val="bg1"/>
                </a:solidFill>
                <a:latin typeface="Nexa Black"/>
              </a:rPr>
              <a:t>Não orações litúrgicas, mas orações onde o sacerdote, </a:t>
            </a:r>
          </a:p>
          <a:p>
            <a:r>
              <a:rPr lang="pt-BR" sz="1900" dirty="0">
                <a:solidFill>
                  <a:schemeClr val="bg1"/>
                </a:solidFill>
                <a:latin typeface="Nexa Black"/>
              </a:rPr>
              <a:t>por força da sua ordenação sacerdotal, da sua fé, do seu batismo </a:t>
            </a:r>
          </a:p>
          <a:p>
            <a:r>
              <a:rPr lang="pt-BR" sz="1900" dirty="0">
                <a:solidFill>
                  <a:schemeClr val="bg1"/>
                </a:solidFill>
                <a:latin typeface="Nexa Black"/>
              </a:rPr>
              <a:t>ordena ao inimigo para sair, para deixar a pessoa.</a:t>
            </a:r>
          </a:p>
          <a:p>
            <a:endParaRPr lang="pt-BR" sz="1000" dirty="0">
              <a:solidFill>
                <a:schemeClr val="bg1"/>
              </a:solidFill>
              <a:latin typeface="Nexa Black"/>
            </a:endParaRPr>
          </a:p>
          <a:p>
            <a:r>
              <a:rPr lang="pt-BR" sz="1900" dirty="0">
                <a:solidFill>
                  <a:schemeClr val="bg1"/>
                </a:solidFill>
                <a:latin typeface="Nexa Black"/>
              </a:rPr>
              <a:t>Também os leigos podem fazer orações de libertação. </a:t>
            </a:r>
          </a:p>
          <a:p>
            <a:r>
              <a:rPr lang="pt-BR" sz="1900" dirty="0">
                <a:solidFill>
                  <a:schemeClr val="bg1"/>
                </a:solidFill>
                <a:latin typeface="Nexa Black"/>
              </a:rPr>
              <a:t>Todavia, um documento de 1989, da Congregação para a Doutrina da Fé, </a:t>
            </a:r>
          </a:p>
          <a:p>
            <a:r>
              <a:rPr lang="pt-BR" sz="1900" dirty="0">
                <a:solidFill>
                  <a:schemeClr val="bg1"/>
                </a:solidFill>
                <a:latin typeface="Nexa Black"/>
              </a:rPr>
              <a:t>assinado pelo Cardeal </a:t>
            </a:r>
            <a:r>
              <a:rPr lang="pt-BR" sz="1900" dirty="0" err="1">
                <a:solidFill>
                  <a:schemeClr val="bg1"/>
                </a:solidFill>
                <a:latin typeface="Nexa Black"/>
              </a:rPr>
              <a:t>Ratzinger</a:t>
            </a:r>
            <a:r>
              <a:rPr lang="pt-BR" sz="1900" dirty="0">
                <a:solidFill>
                  <a:schemeClr val="bg1"/>
                </a:solidFill>
                <a:latin typeface="Nexa Black"/>
              </a:rPr>
              <a:t>, hoje Papa Emérito Bento XVI, </a:t>
            </a:r>
          </a:p>
          <a:p>
            <a:r>
              <a:rPr lang="pt-BR" sz="1900" dirty="0">
                <a:solidFill>
                  <a:schemeClr val="bg1"/>
                </a:solidFill>
                <a:latin typeface="Nexa Black"/>
              </a:rPr>
              <a:t>tem limitado, ou melhor, colocado de sobreaviso, muitos, </a:t>
            </a:r>
          </a:p>
          <a:p>
            <a:r>
              <a:rPr lang="pt-BR" sz="1900" dirty="0">
                <a:solidFill>
                  <a:schemeClr val="bg1"/>
                </a:solidFill>
                <a:latin typeface="Nexa Black"/>
              </a:rPr>
              <a:t>inúmeros fiéis que fazem orações de libertação.</a:t>
            </a:r>
          </a:p>
        </p:txBody>
      </p:sp>
    </p:spTree>
    <p:extLst>
      <p:ext uri="{BB962C8B-B14F-4D97-AF65-F5344CB8AC3E}">
        <p14:creationId xmlns:p14="http://schemas.microsoft.com/office/powerpoint/2010/main" val="33753157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3"/>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4"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Oração de Exorcismo e Oração de Libertação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b="1" dirty="0">
                <a:solidFill>
                  <a:schemeClr val="accent2">
                    <a:lumMod val="60000"/>
                    <a:lumOff val="40000"/>
                  </a:schemeClr>
                </a:solidFill>
                <a:latin typeface="Nexa Black"/>
              </a:rPr>
              <a:t>O Cardeal </a:t>
            </a:r>
            <a:r>
              <a:rPr lang="pt-BR" sz="1900" b="1" dirty="0" err="1">
                <a:solidFill>
                  <a:schemeClr val="accent2">
                    <a:lumMod val="60000"/>
                    <a:lumOff val="40000"/>
                  </a:schemeClr>
                </a:solidFill>
                <a:latin typeface="Nexa Black"/>
              </a:rPr>
              <a:t>Ratzinger</a:t>
            </a:r>
            <a:r>
              <a:rPr lang="pt-BR" sz="1900" b="1" dirty="0">
                <a:solidFill>
                  <a:schemeClr val="accent2">
                    <a:lumMod val="60000"/>
                    <a:lumOff val="40000"/>
                  </a:schemeClr>
                </a:solidFill>
                <a:latin typeface="Nexa Black"/>
              </a:rPr>
              <a:t> disse, entre outras coisas, </a:t>
            </a:r>
          </a:p>
          <a:p>
            <a:r>
              <a:rPr lang="pt-BR" sz="1900" b="1" dirty="0">
                <a:solidFill>
                  <a:schemeClr val="accent2">
                    <a:lumMod val="60000"/>
                    <a:lumOff val="40000"/>
                  </a:schemeClr>
                </a:solidFill>
                <a:latin typeface="Nexa Black"/>
              </a:rPr>
              <a:t>que durante estas orações de libertação </a:t>
            </a:r>
          </a:p>
          <a:p>
            <a:r>
              <a:rPr lang="pt-BR" sz="1900" b="1" dirty="0">
                <a:solidFill>
                  <a:schemeClr val="accent2">
                    <a:lumMod val="60000"/>
                    <a:lumOff val="40000"/>
                  </a:schemeClr>
                </a:solidFill>
                <a:latin typeface="Nexa Black"/>
              </a:rPr>
              <a:t>os leigos não devem endereçar as ordens ao diabo porque, </a:t>
            </a:r>
          </a:p>
          <a:p>
            <a:r>
              <a:rPr lang="pt-BR" sz="1900" b="1" dirty="0">
                <a:solidFill>
                  <a:schemeClr val="accent2">
                    <a:lumMod val="60000"/>
                    <a:lumOff val="40000"/>
                  </a:schemeClr>
                </a:solidFill>
                <a:latin typeface="Nexa Black"/>
              </a:rPr>
              <a:t>pode ser entendido como uma provocação ao diabo, </a:t>
            </a:r>
          </a:p>
          <a:p>
            <a:r>
              <a:rPr lang="pt-BR" sz="1900" b="1" dirty="0">
                <a:solidFill>
                  <a:schemeClr val="accent2">
                    <a:lumMod val="60000"/>
                    <a:lumOff val="40000"/>
                  </a:schemeClr>
                </a:solidFill>
                <a:latin typeface="Nexa Black"/>
              </a:rPr>
              <a:t>podendo ser eles mesmos, objetos de ataques da parte dele. </a:t>
            </a:r>
          </a:p>
          <a:p>
            <a:r>
              <a:rPr lang="pt-BR" sz="1900" dirty="0">
                <a:solidFill>
                  <a:schemeClr val="bg1"/>
                </a:solidFill>
                <a:latin typeface="Nexa Black"/>
              </a:rPr>
              <a:t>(</a:t>
            </a:r>
            <a:r>
              <a:rPr lang="pt-BR" sz="1900" b="1" i="1" dirty="0">
                <a:solidFill>
                  <a:schemeClr val="bg1"/>
                </a:solidFill>
                <a:latin typeface="Nexa Black"/>
              </a:rPr>
              <a:t>Cf. Atos 19, 11-16 – ver passagem</a:t>
            </a:r>
            <a:r>
              <a:rPr lang="pt-BR" sz="1900" dirty="0">
                <a:solidFill>
                  <a:schemeClr val="bg1"/>
                </a:solidFill>
                <a:latin typeface="Nexa Black"/>
              </a:rPr>
              <a:t>)</a:t>
            </a:r>
          </a:p>
        </p:txBody>
      </p:sp>
    </p:spTree>
    <p:extLst>
      <p:ext uri="{BB962C8B-B14F-4D97-AF65-F5344CB8AC3E}">
        <p14:creationId xmlns:p14="http://schemas.microsoft.com/office/powerpoint/2010/main" val="616973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3"/>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4"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Oração de Exorcismo e Oração de Libertação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Exemplificando, um padre não arrisca muito quando na oração diz: </a:t>
            </a:r>
          </a:p>
          <a:p>
            <a:r>
              <a:rPr lang="pt-BR" sz="1900" dirty="0">
                <a:solidFill>
                  <a:schemeClr val="bg1"/>
                </a:solidFill>
                <a:latin typeface="Nexa Black"/>
              </a:rPr>
              <a:t>“Eu te ordeno, espírito maligno, no Nome de Jesus, para deixar esta pessoa”. </a:t>
            </a:r>
          </a:p>
          <a:p>
            <a:r>
              <a:rPr lang="pt-BR" sz="1900" dirty="0">
                <a:solidFill>
                  <a:schemeClr val="bg1"/>
                </a:solidFill>
                <a:latin typeface="Nexa Black"/>
              </a:rPr>
              <a:t>Aqui temos uma ordem direta a um espírito no Nome de Jesus, </a:t>
            </a:r>
          </a:p>
          <a:p>
            <a:r>
              <a:rPr lang="pt-BR" sz="1900" dirty="0">
                <a:solidFill>
                  <a:schemeClr val="bg1"/>
                </a:solidFill>
                <a:latin typeface="Nexa Black"/>
              </a:rPr>
              <a:t>de deixar uma pessoa. O exorcista o faz com segurança, </a:t>
            </a:r>
          </a:p>
          <a:p>
            <a:r>
              <a:rPr lang="pt-BR" sz="1900" dirty="0">
                <a:solidFill>
                  <a:schemeClr val="bg1"/>
                </a:solidFill>
                <a:latin typeface="Nexa Black"/>
              </a:rPr>
              <a:t>mas pode fazê-lo qualquer sacerdote que esteja um pouco preparado.</a:t>
            </a:r>
          </a:p>
          <a:p>
            <a:endParaRPr lang="pt-BR" sz="1000" dirty="0">
              <a:solidFill>
                <a:schemeClr val="bg1"/>
              </a:solidFill>
              <a:latin typeface="Nexa Black"/>
            </a:endParaRPr>
          </a:p>
          <a:p>
            <a:r>
              <a:rPr lang="pt-BR" sz="1900" dirty="0">
                <a:solidFill>
                  <a:schemeClr val="bg1"/>
                </a:solidFill>
                <a:latin typeface="Nexa Black"/>
              </a:rPr>
              <a:t>Para estarem protegidos, e isto vale, sobretudo, para os leigos </a:t>
            </a:r>
          </a:p>
          <a:p>
            <a:r>
              <a:rPr lang="pt-BR" sz="1900" dirty="0">
                <a:solidFill>
                  <a:schemeClr val="bg1"/>
                </a:solidFill>
                <a:latin typeface="Nexa Black"/>
              </a:rPr>
              <a:t>ou para os sacerdotes que não se sentem preparados </a:t>
            </a:r>
          </a:p>
          <a:p>
            <a:r>
              <a:rPr lang="pt-BR" sz="1900" dirty="0">
                <a:solidFill>
                  <a:schemeClr val="bg1"/>
                </a:solidFill>
                <a:latin typeface="Nexa Black"/>
              </a:rPr>
              <a:t>para enfrentar um ataque direto do diabo, </a:t>
            </a:r>
          </a:p>
          <a:p>
            <a:r>
              <a:rPr lang="pt-BR" sz="1900" dirty="0">
                <a:solidFill>
                  <a:schemeClr val="bg1"/>
                </a:solidFill>
                <a:latin typeface="Nexa Black"/>
              </a:rPr>
              <a:t>a oração de libertação pode ser dita desta forma: </a:t>
            </a:r>
          </a:p>
          <a:p>
            <a:r>
              <a:rPr lang="pt-BR" sz="1900" b="1" dirty="0">
                <a:solidFill>
                  <a:schemeClr val="accent2">
                    <a:lumMod val="60000"/>
                    <a:lumOff val="40000"/>
                  </a:schemeClr>
                </a:solidFill>
                <a:latin typeface="Nexa Black"/>
              </a:rPr>
              <a:t>“Senhor Jesus, eu peço, no Teu nome, </a:t>
            </a:r>
          </a:p>
          <a:p>
            <a:r>
              <a:rPr lang="pt-BR" sz="1900" b="1" dirty="0">
                <a:solidFill>
                  <a:schemeClr val="accent2">
                    <a:lumMod val="60000"/>
                    <a:lumOff val="40000"/>
                  </a:schemeClr>
                </a:solidFill>
                <a:latin typeface="Nexa Black"/>
              </a:rPr>
              <a:t>expulse este espírito maligno desta pessoa!”</a:t>
            </a:r>
            <a:r>
              <a:rPr lang="pt-BR" sz="1900" dirty="0">
                <a:solidFill>
                  <a:schemeClr val="bg1"/>
                </a:solidFill>
                <a:latin typeface="Nexa Black"/>
              </a:rPr>
              <a:t>.</a:t>
            </a:r>
          </a:p>
        </p:txBody>
      </p:sp>
    </p:spTree>
    <p:extLst>
      <p:ext uri="{BB962C8B-B14F-4D97-AF65-F5344CB8AC3E}">
        <p14:creationId xmlns:p14="http://schemas.microsoft.com/office/powerpoint/2010/main" val="508440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3"/>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4"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Oração de Exorcismo e Oração de Libertação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Portanto, ao invés de mandar o espírito sair, </a:t>
            </a:r>
          </a:p>
          <a:p>
            <a:r>
              <a:rPr lang="pt-BR" sz="1900" dirty="0">
                <a:solidFill>
                  <a:schemeClr val="bg1"/>
                </a:solidFill>
                <a:latin typeface="Nexa Black"/>
              </a:rPr>
              <a:t>interpelo a Jesus para que expulse o espírito daquela pessoa. </a:t>
            </a:r>
          </a:p>
          <a:p>
            <a:r>
              <a:rPr lang="pt-BR" sz="1900" dirty="0">
                <a:solidFill>
                  <a:schemeClr val="bg1"/>
                </a:solidFill>
                <a:latin typeface="Nexa Black"/>
              </a:rPr>
              <a:t>Nesse caso não luto diretamente com o diabo, </a:t>
            </a:r>
          </a:p>
          <a:p>
            <a:r>
              <a:rPr lang="pt-BR" sz="1900" dirty="0">
                <a:solidFill>
                  <a:schemeClr val="bg1"/>
                </a:solidFill>
                <a:latin typeface="Nexa Black"/>
              </a:rPr>
              <a:t>mas me reporto a Jesus para que seja Ele a enfrentar a luta.</a:t>
            </a:r>
          </a:p>
          <a:p>
            <a:endParaRPr lang="pt-BR" sz="1000" dirty="0">
              <a:solidFill>
                <a:schemeClr val="bg1"/>
              </a:solidFill>
              <a:latin typeface="Nexa Black"/>
            </a:endParaRPr>
          </a:p>
          <a:p>
            <a:r>
              <a:rPr lang="pt-BR" sz="1900" dirty="0">
                <a:solidFill>
                  <a:schemeClr val="bg1"/>
                </a:solidFill>
                <a:latin typeface="Nexa Black"/>
              </a:rPr>
              <a:t>O resultado é o mesmo, porque esta oração não é menos eficaz que a outra, </a:t>
            </a:r>
          </a:p>
          <a:p>
            <a:r>
              <a:rPr lang="pt-BR" sz="1900" dirty="0">
                <a:solidFill>
                  <a:schemeClr val="bg1"/>
                </a:solidFill>
                <a:latin typeface="Nexa Black"/>
              </a:rPr>
              <a:t>simplesmente é mais cautelosa porque não enfrenta diretamente a luta com o diabo. O diabo pode ser comparado com um cachorro raivoso, </a:t>
            </a:r>
          </a:p>
          <a:p>
            <a:r>
              <a:rPr lang="pt-BR" sz="1900" dirty="0">
                <a:solidFill>
                  <a:schemeClr val="bg1"/>
                </a:solidFill>
                <a:latin typeface="Nexa Black"/>
              </a:rPr>
              <a:t>que entrou em sua casa e você tenta expulsá-lo de lá. </a:t>
            </a:r>
          </a:p>
          <a:p>
            <a:r>
              <a:rPr lang="pt-BR" sz="1900" dirty="0">
                <a:solidFill>
                  <a:schemeClr val="bg1"/>
                </a:solidFill>
                <a:latin typeface="Nexa Black"/>
              </a:rPr>
              <a:t>Este não abaixa a cabeça e sai! Ele reage um pouco, não? </a:t>
            </a:r>
          </a:p>
          <a:p>
            <a:r>
              <a:rPr lang="pt-BR" sz="1900" dirty="0">
                <a:solidFill>
                  <a:schemeClr val="bg1"/>
                </a:solidFill>
                <a:latin typeface="Nexa Black"/>
              </a:rPr>
              <a:t>Assim, o inimigo pode atacar em um instante, através de grandes tentações, </a:t>
            </a:r>
          </a:p>
          <a:p>
            <a:r>
              <a:rPr lang="pt-BR" sz="1900" dirty="0">
                <a:solidFill>
                  <a:schemeClr val="bg1"/>
                </a:solidFill>
                <a:latin typeface="Nexa Black"/>
              </a:rPr>
              <a:t>ou outras formas de distúrbios, a pessoa que tentar expulsá-lo.</a:t>
            </a:r>
          </a:p>
        </p:txBody>
      </p:sp>
    </p:spTree>
    <p:extLst>
      <p:ext uri="{BB962C8B-B14F-4D97-AF65-F5344CB8AC3E}">
        <p14:creationId xmlns:p14="http://schemas.microsoft.com/office/powerpoint/2010/main" val="696225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3"/>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4"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Oração de Exorcismo e Oração de Libertação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Isto é o que a Igreja sugere. </a:t>
            </a:r>
          </a:p>
          <a:p>
            <a:r>
              <a:rPr lang="pt-BR" sz="1900" dirty="0">
                <a:solidFill>
                  <a:schemeClr val="bg1"/>
                </a:solidFill>
                <a:latin typeface="Nexa Black"/>
              </a:rPr>
              <a:t>A Igreja hoje recomenda que os leigos não usem mais o exorcismo de Leão XIII. </a:t>
            </a:r>
          </a:p>
          <a:p>
            <a:r>
              <a:rPr lang="pt-BR" sz="1900" dirty="0">
                <a:solidFill>
                  <a:schemeClr val="bg1"/>
                </a:solidFill>
                <a:latin typeface="Nexa Black"/>
              </a:rPr>
              <a:t>De fato, nesta oração se manda diretamente o diabo sair. </a:t>
            </a:r>
          </a:p>
          <a:p>
            <a:r>
              <a:rPr lang="pt-BR" sz="1900" dirty="0">
                <a:solidFill>
                  <a:schemeClr val="bg1"/>
                </a:solidFill>
                <a:latin typeface="Nexa Black"/>
              </a:rPr>
              <a:t>Portanto, é melhor interpelar Jesus para que expulse o demônio.</a:t>
            </a:r>
          </a:p>
          <a:p>
            <a:endParaRPr lang="pt-BR" sz="1000" dirty="0">
              <a:solidFill>
                <a:schemeClr val="bg1"/>
              </a:solidFill>
              <a:latin typeface="Nexa Black"/>
            </a:endParaRPr>
          </a:p>
          <a:p>
            <a:r>
              <a:rPr lang="pt-BR" sz="1900" dirty="0">
                <a:solidFill>
                  <a:schemeClr val="bg1"/>
                </a:solidFill>
                <a:latin typeface="Nexa Black"/>
              </a:rPr>
              <a:t>*Observemos que nem os anjos ordenam diretamente a Satanás: </a:t>
            </a:r>
          </a:p>
          <a:p>
            <a:r>
              <a:rPr lang="pt-BR" sz="1900" b="1" i="1" dirty="0">
                <a:solidFill>
                  <a:schemeClr val="accent6">
                    <a:lumMod val="60000"/>
                    <a:lumOff val="40000"/>
                  </a:schemeClr>
                </a:solidFill>
                <a:latin typeface="Nexa Black"/>
              </a:rPr>
              <a:t>“E o anjo do Senhor disse a Satã: ‘Que o Senhor te reprima, Satã, </a:t>
            </a:r>
          </a:p>
          <a:p>
            <a:r>
              <a:rPr lang="pt-BR" sz="1900" b="1" i="1" dirty="0">
                <a:solidFill>
                  <a:schemeClr val="accent6">
                    <a:lumMod val="60000"/>
                    <a:lumOff val="40000"/>
                  </a:schemeClr>
                </a:solidFill>
                <a:latin typeface="Nexa Black"/>
              </a:rPr>
              <a:t>que o Senhor te reprima...” (</a:t>
            </a:r>
            <a:r>
              <a:rPr lang="pt-BR" sz="1900" b="1" i="1" dirty="0" err="1">
                <a:solidFill>
                  <a:schemeClr val="accent6">
                    <a:lumMod val="60000"/>
                    <a:lumOff val="40000"/>
                  </a:schemeClr>
                </a:solidFill>
                <a:latin typeface="Nexa Black"/>
              </a:rPr>
              <a:t>Zc</a:t>
            </a:r>
            <a:r>
              <a:rPr lang="pt-BR" sz="1900" b="1" i="1" dirty="0">
                <a:solidFill>
                  <a:schemeClr val="accent6">
                    <a:lumMod val="60000"/>
                    <a:lumOff val="40000"/>
                  </a:schemeClr>
                </a:solidFill>
                <a:latin typeface="Nexa Black"/>
              </a:rPr>
              <a:t> 3, 2).</a:t>
            </a:r>
          </a:p>
          <a:p>
            <a:endParaRPr lang="pt-BR" sz="1000" b="1" i="1" dirty="0">
              <a:solidFill>
                <a:schemeClr val="accent6">
                  <a:lumMod val="60000"/>
                  <a:lumOff val="40000"/>
                </a:schemeClr>
              </a:solidFill>
              <a:latin typeface="Nexa Black"/>
            </a:endParaRPr>
          </a:p>
          <a:p>
            <a:r>
              <a:rPr lang="pt-BR" sz="1900" b="1" i="1" dirty="0">
                <a:solidFill>
                  <a:schemeClr val="accent6">
                    <a:lumMod val="60000"/>
                    <a:lumOff val="40000"/>
                  </a:schemeClr>
                </a:solidFill>
                <a:latin typeface="Nexa Black"/>
              </a:rPr>
              <a:t>“Quando o Arcanjo Miguel disputava com o diabo o corpo de Moisés, </a:t>
            </a:r>
          </a:p>
          <a:p>
            <a:r>
              <a:rPr lang="pt-BR" sz="1900" b="1" i="1" dirty="0">
                <a:solidFill>
                  <a:schemeClr val="accent6">
                    <a:lumMod val="60000"/>
                    <a:lumOff val="40000"/>
                  </a:schemeClr>
                </a:solidFill>
                <a:latin typeface="Nexa Black"/>
              </a:rPr>
              <a:t>não se atreveu a condená-lo com insultos, mas disse: </a:t>
            </a:r>
          </a:p>
          <a:p>
            <a:r>
              <a:rPr lang="pt-BR" sz="1900" b="1" i="1" dirty="0">
                <a:solidFill>
                  <a:schemeClr val="accent6">
                    <a:lumMod val="60000"/>
                    <a:lumOff val="40000"/>
                  </a:schemeClr>
                </a:solidFill>
                <a:latin typeface="Nexa Black"/>
              </a:rPr>
              <a:t>O Senhor te repreenda” (</a:t>
            </a:r>
            <a:r>
              <a:rPr lang="pt-BR" sz="1900" b="1" i="1" dirty="0" err="1">
                <a:solidFill>
                  <a:schemeClr val="accent6">
                    <a:lumMod val="60000"/>
                    <a:lumOff val="40000"/>
                  </a:schemeClr>
                </a:solidFill>
                <a:latin typeface="Nexa Black"/>
              </a:rPr>
              <a:t>Jd</a:t>
            </a:r>
            <a:r>
              <a:rPr lang="pt-BR" sz="1900" b="1" i="1" dirty="0">
                <a:solidFill>
                  <a:schemeClr val="accent6">
                    <a:lumMod val="60000"/>
                    <a:lumOff val="40000"/>
                  </a:schemeClr>
                </a:solidFill>
                <a:latin typeface="Nexa Black"/>
              </a:rPr>
              <a:t> 9).</a:t>
            </a:r>
          </a:p>
        </p:txBody>
      </p:sp>
    </p:spTree>
    <p:extLst>
      <p:ext uri="{BB962C8B-B14F-4D97-AF65-F5344CB8AC3E}">
        <p14:creationId xmlns:p14="http://schemas.microsoft.com/office/powerpoint/2010/main" val="22620656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gabriel\template\bg-comum.png"/>
          <p:cNvPicPr>
            <a:picLocks noChangeAspect="1" noChangeArrowheads="1"/>
          </p:cNvPicPr>
          <p:nvPr/>
        </p:nvPicPr>
        <p:blipFill>
          <a:blip r:embed="rId2"/>
          <a:srcRect/>
          <a:stretch>
            <a:fillRect/>
          </a:stretch>
        </p:blipFill>
        <p:spPr bwMode="auto">
          <a:xfrm>
            <a:off x="-728" y="0"/>
            <a:ext cx="9144728" cy="6835404"/>
          </a:xfrm>
          <a:prstGeom prst="rect">
            <a:avLst/>
          </a:prstGeom>
          <a:noFill/>
        </p:spPr>
      </p:pic>
      <p:sp>
        <p:nvSpPr>
          <p:cNvPr id="4" name="Espaço Reservado para Texto 3"/>
          <p:cNvSpPr>
            <a:spLocks noGrp="1"/>
          </p:cNvSpPr>
          <p:nvPr>
            <p:ph type="body" sz="half" idx="2"/>
          </p:nvPr>
        </p:nvSpPr>
        <p:spPr>
          <a:xfrm>
            <a:off x="581719" y="532915"/>
            <a:ext cx="7885240" cy="4104456"/>
          </a:xfrm>
        </p:spPr>
        <p:txBody>
          <a:bodyPr>
            <a:noAutofit/>
          </a:bodyPr>
          <a:lstStyle/>
          <a:p>
            <a:r>
              <a:rPr lang="pt-BR" sz="1900" dirty="0">
                <a:solidFill>
                  <a:schemeClr val="bg1"/>
                </a:solidFill>
                <a:latin typeface="Nexa Black"/>
              </a:rPr>
              <a:t>      </a:t>
            </a:r>
          </a:p>
        </p:txBody>
      </p:sp>
      <p:pic>
        <p:nvPicPr>
          <p:cNvPr id="6" name="Imagem 5" descr="Assinatura horizontal branca.png"/>
          <p:cNvPicPr>
            <a:picLocks noChangeAspect="1"/>
          </p:cNvPicPr>
          <p:nvPr/>
        </p:nvPicPr>
        <p:blipFill>
          <a:blip r:embed="rId3" cstate="print"/>
          <a:stretch>
            <a:fillRect/>
          </a:stretch>
        </p:blipFill>
        <p:spPr>
          <a:xfrm>
            <a:off x="4032000" y="6143644"/>
            <a:ext cx="1080000" cy="509144"/>
          </a:xfrm>
          <a:prstGeom prst="rect">
            <a:avLst/>
          </a:prstGeom>
        </p:spPr>
      </p:pic>
      <p:sp>
        <p:nvSpPr>
          <p:cNvPr id="2" name="CaixaDeTexto 1"/>
          <p:cNvSpPr txBox="1"/>
          <p:nvPr/>
        </p:nvSpPr>
        <p:spPr>
          <a:xfrm>
            <a:off x="755576" y="548680"/>
            <a:ext cx="7632848" cy="5955476"/>
          </a:xfrm>
          <a:prstGeom prst="rect">
            <a:avLst/>
          </a:prstGeom>
          <a:noFill/>
        </p:spPr>
        <p:txBody>
          <a:bodyPr wrap="square" rtlCol="0">
            <a:spAutoFit/>
          </a:bodyPr>
          <a:lstStyle/>
          <a:p>
            <a:r>
              <a:rPr lang="pt-BR" sz="1900" b="1" i="1" u="sng" dirty="0">
                <a:solidFill>
                  <a:srgbClr val="A2926A"/>
                </a:solidFill>
                <a:latin typeface="Nexa Black"/>
              </a:rPr>
              <a:t>REFERÊNCIAS BIBLIOGRÁFICAS</a:t>
            </a:r>
          </a:p>
          <a:p>
            <a:r>
              <a:rPr lang="pt-BR" sz="1900" b="1" dirty="0">
                <a:latin typeface="Nexa Black"/>
              </a:rPr>
              <a:t> </a:t>
            </a:r>
            <a:endParaRPr lang="pt-BR" sz="1900" dirty="0">
              <a:latin typeface="Nexa Black"/>
            </a:endParaRPr>
          </a:p>
          <a:p>
            <a:pPr marL="342900" indent="-342900">
              <a:buFont typeface="Arial" panose="020B0604020202020204" pitchFamily="34" charset="0"/>
              <a:buChar char="•"/>
            </a:pPr>
            <a:r>
              <a:rPr lang="pt-BR" sz="1900" dirty="0">
                <a:solidFill>
                  <a:schemeClr val="bg1"/>
                </a:solidFill>
                <a:latin typeface="Nexa Black"/>
              </a:rPr>
              <a:t>A Intercessão dos Santos – </a:t>
            </a:r>
            <a:r>
              <a:rPr lang="pt-BR" sz="1900" dirty="0" err="1">
                <a:solidFill>
                  <a:schemeClr val="bg1"/>
                </a:solidFill>
                <a:latin typeface="Nexa Black"/>
              </a:rPr>
              <a:t>Veritatis</a:t>
            </a:r>
            <a:r>
              <a:rPr lang="pt-BR" sz="1900" dirty="0">
                <a:solidFill>
                  <a:schemeClr val="bg1"/>
                </a:solidFill>
                <a:latin typeface="Nexa Black"/>
              </a:rPr>
              <a:t> </a:t>
            </a:r>
            <a:r>
              <a:rPr lang="pt-BR" sz="1900" dirty="0" err="1">
                <a:solidFill>
                  <a:schemeClr val="bg1"/>
                </a:solidFill>
                <a:latin typeface="Nexa Black"/>
              </a:rPr>
              <a:t>Splendor</a:t>
            </a:r>
            <a:r>
              <a:rPr lang="pt-BR" sz="1900" dirty="0">
                <a:solidFill>
                  <a:schemeClr val="bg1"/>
                </a:solidFill>
                <a:latin typeface="Nexa Black"/>
              </a:rPr>
              <a:t> </a:t>
            </a:r>
          </a:p>
          <a:p>
            <a:pPr marL="342900" indent="-342900">
              <a:buFont typeface="Arial" panose="020B0604020202020204" pitchFamily="34" charset="0"/>
              <a:buChar char="•"/>
            </a:pPr>
            <a:r>
              <a:rPr lang="pt-BR" sz="1900" dirty="0">
                <a:solidFill>
                  <a:schemeClr val="bg1"/>
                </a:solidFill>
                <a:latin typeface="Nexa Black"/>
              </a:rPr>
              <a:t>Apostilas (Martins e RCC)</a:t>
            </a:r>
          </a:p>
          <a:p>
            <a:pPr marL="342900" indent="-342900">
              <a:buFont typeface="Arial" panose="020B0604020202020204" pitchFamily="34" charset="0"/>
              <a:buChar char="•"/>
            </a:pPr>
            <a:r>
              <a:rPr lang="pt-BR" sz="1900" dirty="0">
                <a:solidFill>
                  <a:schemeClr val="bg1"/>
                </a:solidFill>
                <a:latin typeface="Nexa Black"/>
              </a:rPr>
              <a:t>Bíblia Ave Maria, Bíblia do Peregrino.</a:t>
            </a:r>
          </a:p>
          <a:p>
            <a:pPr marL="342900" indent="-342900">
              <a:buFont typeface="Arial" panose="020B0604020202020204" pitchFamily="34" charset="0"/>
              <a:buChar char="•"/>
            </a:pPr>
            <a:r>
              <a:rPr lang="pt-BR" sz="1900" dirty="0">
                <a:solidFill>
                  <a:schemeClr val="bg1"/>
                </a:solidFill>
                <a:latin typeface="Nexa Black"/>
              </a:rPr>
              <a:t>Batalha Espiritual – Pe. Gilson Sobreiro, PJC</a:t>
            </a:r>
          </a:p>
          <a:p>
            <a:pPr marL="342900" indent="-342900">
              <a:buFont typeface="Arial" panose="020B0604020202020204" pitchFamily="34" charset="0"/>
              <a:buChar char="•"/>
            </a:pPr>
            <a:r>
              <a:rPr lang="pt-BR" sz="1900" dirty="0">
                <a:solidFill>
                  <a:schemeClr val="bg1"/>
                </a:solidFill>
                <a:latin typeface="Nexa Black"/>
              </a:rPr>
              <a:t>Carta apostólica INDE A PRIMIS (“Desde os primeiros”) do Papa João XXIII - O Culto Do Preciosíssimo Sangue De Jesus Cristo.</a:t>
            </a:r>
          </a:p>
          <a:p>
            <a:pPr marL="342900" indent="-342900">
              <a:buFont typeface="Arial" panose="020B0604020202020204" pitchFamily="34" charset="0"/>
              <a:buChar char="•"/>
            </a:pPr>
            <a:r>
              <a:rPr lang="pt-BR" sz="1900" dirty="0">
                <a:solidFill>
                  <a:schemeClr val="bg1"/>
                </a:solidFill>
                <a:latin typeface="Nexa Black"/>
              </a:rPr>
              <a:t>Carismas Para o Nosso Tempo – Pe. </a:t>
            </a:r>
            <a:r>
              <a:rPr lang="pt-BR" sz="1900" dirty="0" err="1">
                <a:solidFill>
                  <a:schemeClr val="bg1"/>
                </a:solidFill>
                <a:latin typeface="Nexa Black"/>
              </a:rPr>
              <a:t>Alírio</a:t>
            </a:r>
            <a:r>
              <a:rPr lang="pt-BR" sz="1900" dirty="0">
                <a:solidFill>
                  <a:schemeClr val="bg1"/>
                </a:solidFill>
                <a:latin typeface="Nexa Black"/>
              </a:rPr>
              <a:t> José </a:t>
            </a:r>
            <a:r>
              <a:rPr lang="pt-BR" sz="1900" dirty="0" err="1">
                <a:solidFill>
                  <a:schemeClr val="bg1"/>
                </a:solidFill>
                <a:latin typeface="Nexa Black"/>
              </a:rPr>
              <a:t>Pedrini</a:t>
            </a:r>
            <a:r>
              <a:rPr lang="pt-BR" sz="1900" dirty="0">
                <a:solidFill>
                  <a:schemeClr val="bg1"/>
                </a:solidFill>
                <a:latin typeface="Nexa Black"/>
              </a:rPr>
              <a:t>, SCJ</a:t>
            </a:r>
          </a:p>
          <a:p>
            <a:pPr marL="342900" indent="-342900">
              <a:buFont typeface="Arial" panose="020B0604020202020204" pitchFamily="34" charset="0"/>
              <a:buChar char="•"/>
            </a:pPr>
            <a:r>
              <a:rPr lang="pt-BR" sz="1900" dirty="0">
                <a:solidFill>
                  <a:schemeClr val="bg1"/>
                </a:solidFill>
                <a:latin typeface="Nexa Black"/>
              </a:rPr>
              <a:t>Catecismo da Igreja Católica – CIC</a:t>
            </a:r>
          </a:p>
          <a:p>
            <a:pPr marL="342900" indent="-342900">
              <a:buFont typeface="Arial" panose="020B0604020202020204" pitchFamily="34" charset="0"/>
              <a:buChar char="•"/>
            </a:pPr>
            <a:r>
              <a:rPr lang="pt-BR" sz="1900" dirty="0">
                <a:solidFill>
                  <a:schemeClr val="bg1"/>
                </a:solidFill>
                <a:latin typeface="Nexa Black"/>
              </a:rPr>
              <a:t>Cura do Mal e Libertação do Maligno – Frei Elias Vella</a:t>
            </a:r>
          </a:p>
          <a:p>
            <a:pPr marL="342900" indent="-342900">
              <a:buFont typeface="Arial" panose="020B0604020202020204" pitchFamily="34" charset="0"/>
              <a:buChar char="•"/>
            </a:pPr>
            <a:r>
              <a:rPr lang="pt-BR" sz="1900" dirty="0">
                <a:solidFill>
                  <a:schemeClr val="bg1"/>
                </a:solidFill>
                <a:latin typeface="Nexa Black"/>
              </a:rPr>
              <a:t>Honremos o Sangue de Jesus – Por Pe. Jonas Eduardo, MIC</a:t>
            </a:r>
          </a:p>
          <a:p>
            <a:pPr marL="342900" indent="-342900">
              <a:buFont typeface="Arial" panose="020B0604020202020204" pitchFamily="34" charset="0"/>
              <a:buChar char="•"/>
            </a:pPr>
            <a:r>
              <a:rPr lang="pt-BR" sz="1900" dirty="0">
                <a:solidFill>
                  <a:schemeClr val="bg1"/>
                </a:solidFill>
                <a:latin typeface="Nexa Black"/>
              </a:rPr>
              <a:t>Introdução aos Carismas – Benigno </a:t>
            </a:r>
            <a:r>
              <a:rPr lang="pt-BR" sz="1900" dirty="0" err="1">
                <a:solidFill>
                  <a:schemeClr val="bg1"/>
                </a:solidFill>
                <a:latin typeface="Nexa Black"/>
              </a:rPr>
              <a:t>Juanes</a:t>
            </a:r>
            <a:r>
              <a:rPr lang="pt-BR" sz="1900" dirty="0">
                <a:solidFill>
                  <a:schemeClr val="bg1"/>
                </a:solidFill>
                <a:latin typeface="Nexa Black"/>
              </a:rPr>
              <a:t>, SJ</a:t>
            </a:r>
          </a:p>
          <a:p>
            <a:pPr marL="342900" indent="-342900">
              <a:buFont typeface="Arial" panose="020B0604020202020204" pitchFamily="34" charset="0"/>
              <a:buChar char="•"/>
            </a:pPr>
            <a:r>
              <a:rPr lang="pt-BR" sz="1900" dirty="0">
                <a:solidFill>
                  <a:schemeClr val="bg1"/>
                </a:solidFill>
                <a:latin typeface="Nexa Black"/>
              </a:rPr>
              <a:t>O Despertar Dos Carismas – S. </a:t>
            </a:r>
            <a:r>
              <a:rPr lang="pt-BR" sz="1900" dirty="0" err="1">
                <a:solidFill>
                  <a:schemeClr val="bg1"/>
                </a:solidFill>
                <a:latin typeface="Nexa Black"/>
              </a:rPr>
              <a:t>Falvo</a:t>
            </a:r>
            <a:endParaRPr lang="pt-BR" sz="1900" dirty="0">
              <a:solidFill>
                <a:schemeClr val="bg1"/>
              </a:solidFill>
              <a:latin typeface="Nexa Black"/>
            </a:endParaRPr>
          </a:p>
          <a:p>
            <a:pPr marL="342900" indent="-342900">
              <a:buFont typeface="Arial" panose="020B0604020202020204" pitchFamily="34" charset="0"/>
              <a:buChar char="•"/>
            </a:pPr>
            <a:r>
              <a:rPr lang="en-US" sz="1900" dirty="0">
                <a:solidFill>
                  <a:schemeClr val="bg1"/>
                </a:solidFill>
                <a:latin typeface="Nexa Black"/>
              </a:rPr>
              <a:t>Os Dons Espirituais – Stephen B. Clark</a:t>
            </a:r>
            <a:endParaRPr lang="pt-BR" sz="1900" dirty="0">
              <a:solidFill>
                <a:schemeClr val="bg1"/>
              </a:solidFill>
              <a:latin typeface="Nexa Black"/>
            </a:endParaRPr>
          </a:p>
          <a:p>
            <a:pPr marL="342900" indent="-342900">
              <a:buFont typeface="Arial" panose="020B0604020202020204" pitchFamily="34" charset="0"/>
              <a:buChar char="•"/>
            </a:pPr>
            <a:r>
              <a:rPr lang="en-US" sz="1900" dirty="0">
                <a:solidFill>
                  <a:schemeClr val="bg1"/>
                </a:solidFill>
                <a:latin typeface="Nexa Black"/>
              </a:rPr>
              <a:t>The </a:t>
            </a:r>
            <a:r>
              <a:rPr lang="en-US" sz="1900" dirty="0" err="1">
                <a:solidFill>
                  <a:schemeClr val="bg1"/>
                </a:solidFill>
                <a:latin typeface="Nexa Black"/>
              </a:rPr>
              <a:t>Wondwrs</a:t>
            </a:r>
            <a:r>
              <a:rPr lang="en-US" sz="1900" dirty="0">
                <a:solidFill>
                  <a:schemeClr val="bg1"/>
                </a:solidFill>
                <a:latin typeface="Nexa Black"/>
              </a:rPr>
              <a:t> Of The Holy Name – Fr. Paul O’Sullivan, O.P. </a:t>
            </a:r>
            <a:endParaRPr lang="pt-BR" sz="1900" dirty="0">
              <a:solidFill>
                <a:schemeClr val="bg1"/>
              </a:solidFill>
              <a:latin typeface="Nexa Black"/>
            </a:endParaRPr>
          </a:p>
          <a:p>
            <a:br>
              <a:rPr lang="en-US" sz="2000" b="1" dirty="0"/>
            </a:br>
            <a:endParaRPr lang="pt-BR" sz="1900" dirty="0">
              <a:solidFill>
                <a:schemeClr val="bg1"/>
              </a:solidFill>
              <a:latin typeface="Nexa Black"/>
            </a:endParaRPr>
          </a:p>
          <a:p>
            <a:endParaRPr lang="pt-BR" sz="1900" i="1" u="sng" dirty="0">
              <a:solidFill>
                <a:srgbClr val="A2926A"/>
              </a:solidFill>
              <a:latin typeface="Nexa Black"/>
            </a:endParaRPr>
          </a:p>
          <a:p>
            <a:r>
              <a:rPr lang="pt-BR" sz="1900" i="1" dirty="0">
                <a:solidFill>
                  <a:schemeClr val="bg1"/>
                </a:solidFill>
                <a:latin typeface="Nexa Black"/>
              </a:rPr>
              <a:t>        </a:t>
            </a:r>
            <a:endParaRPr lang="pt-BR" sz="1900" dirty="0">
              <a:solidFill>
                <a:schemeClr val="bg1"/>
              </a:solidFill>
              <a:latin typeface="Nexa Black"/>
            </a:endParaRPr>
          </a:p>
        </p:txBody>
      </p:sp>
    </p:spTree>
    <p:extLst>
      <p:ext uri="{BB962C8B-B14F-4D97-AF65-F5344CB8AC3E}">
        <p14:creationId xmlns:p14="http://schemas.microsoft.com/office/powerpoint/2010/main" val="439291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descr="bg-comum.png"/>
          <p:cNvPicPr>
            <a:picLocks noChangeAspect="1"/>
          </p:cNvPicPr>
          <p:nvPr/>
        </p:nvPicPr>
        <p:blipFill>
          <a:blip r:embed="rId2"/>
          <a:stretch>
            <a:fillRect/>
          </a:stretch>
        </p:blipFill>
        <p:spPr>
          <a:xfrm>
            <a:off x="0" y="0"/>
            <a:ext cx="9144000" cy="6858000"/>
          </a:xfrm>
          <a:prstGeom prst="rect">
            <a:avLst/>
          </a:prstGeom>
        </p:spPr>
      </p:pic>
      <p:sp>
        <p:nvSpPr>
          <p:cNvPr id="5" name="Título 1"/>
          <p:cNvSpPr txBox="1">
            <a:spLocks/>
          </p:cNvSpPr>
          <p:nvPr/>
        </p:nvSpPr>
        <p:spPr>
          <a:xfrm>
            <a:off x="685800" y="5174664"/>
            <a:ext cx="7772400" cy="758171"/>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2800" b="1" i="0" u="none" strike="noStrike" kern="1200" cap="none" spc="0" normalizeH="0" baseline="0" noProof="0" dirty="0">
                <a:ln>
                  <a:noFill/>
                </a:ln>
                <a:solidFill>
                  <a:schemeClr val="bg1"/>
                </a:solidFill>
                <a:effectLst/>
                <a:uLnTx/>
                <a:uFillTx/>
                <a:latin typeface="Nexa Black" pitchFamily="50" charset="0"/>
                <a:ea typeface="Verdana" pitchFamily="34" charset="0"/>
                <a:cs typeface="Verdana" pitchFamily="34" charset="0"/>
              </a:rPr>
              <a:t>DEUS ABENÇOE!</a:t>
            </a:r>
          </a:p>
        </p:txBody>
      </p:sp>
      <p:pic>
        <p:nvPicPr>
          <p:cNvPr id="7" name="Imagem 6" descr="Assinatura horizontal branca.png"/>
          <p:cNvPicPr>
            <a:picLocks noChangeAspect="1"/>
          </p:cNvPicPr>
          <p:nvPr/>
        </p:nvPicPr>
        <p:blipFill>
          <a:blip r:embed="rId3" cstate="print"/>
          <a:stretch>
            <a:fillRect/>
          </a:stretch>
        </p:blipFill>
        <p:spPr>
          <a:xfrm>
            <a:off x="2662909" y="500042"/>
            <a:ext cx="3818182" cy="1800000"/>
          </a:xfrm>
          <a:prstGeom prst="rect">
            <a:avLst/>
          </a:prstGeom>
        </p:spPr>
      </p:pic>
      <p:sp>
        <p:nvSpPr>
          <p:cNvPr id="8" name="CaixaDeTexto 7"/>
          <p:cNvSpPr txBox="1"/>
          <p:nvPr/>
        </p:nvSpPr>
        <p:spPr>
          <a:xfrm>
            <a:off x="1529631" y="2445207"/>
            <a:ext cx="6084738" cy="3108543"/>
          </a:xfrm>
          <a:prstGeom prst="rect">
            <a:avLst/>
          </a:prstGeom>
          <a:noFill/>
        </p:spPr>
        <p:txBody>
          <a:bodyPr wrap="square" rtlCol="0">
            <a:spAutoFit/>
          </a:bodyPr>
          <a:lstStyle/>
          <a:p>
            <a:r>
              <a:rPr lang="pt-BR" sz="2800" dirty="0">
                <a:solidFill>
                  <a:schemeClr val="bg1"/>
                </a:solidFill>
                <a:latin typeface="Nexa Black" pitchFamily="50" charset="0"/>
              </a:rPr>
              <a:t>       </a:t>
            </a:r>
            <a:r>
              <a:rPr lang="pt-BR" sz="2000" dirty="0">
                <a:solidFill>
                  <a:schemeClr val="bg1"/>
                </a:solidFill>
                <a:latin typeface="Nexa Black" pitchFamily="50" charset="0"/>
                <a:hlinkClick r:id="rId4"/>
              </a:rPr>
              <a:t>www.ocaminho.org</a:t>
            </a:r>
            <a:endParaRPr lang="pt-BR" sz="2000" dirty="0">
              <a:solidFill>
                <a:schemeClr val="bg1"/>
              </a:solidFill>
              <a:latin typeface="Nexa Black" pitchFamily="50" charset="0"/>
            </a:endParaRPr>
          </a:p>
          <a:p>
            <a:r>
              <a:rPr lang="pt-BR" sz="2800" dirty="0">
                <a:solidFill>
                  <a:schemeClr val="bg1"/>
                </a:solidFill>
                <a:latin typeface="Nexa Black" pitchFamily="50" charset="0"/>
              </a:rPr>
              <a:t>       </a:t>
            </a:r>
            <a:r>
              <a:rPr lang="pt-BR" sz="2000" dirty="0">
                <a:solidFill>
                  <a:schemeClr val="bg1"/>
                </a:solidFill>
                <a:latin typeface="Nexa Black" pitchFamily="50" charset="0"/>
                <a:hlinkClick r:id="rId5"/>
              </a:rPr>
              <a:t>contato@ocaminho.org</a:t>
            </a:r>
            <a:endParaRPr lang="pt-BR" sz="2000" dirty="0">
              <a:solidFill>
                <a:schemeClr val="bg2">
                  <a:lumMod val="75000"/>
                </a:schemeClr>
              </a:solidFill>
              <a:latin typeface="Nexa Black" pitchFamily="50" charset="0"/>
            </a:endParaRPr>
          </a:p>
          <a:p>
            <a:endParaRPr lang="pt-BR" sz="2800" dirty="0">
              <a:solidFill>
                <a:schemeClr val="bg2">
                  <a:lumMod val="75000"/>
                </a:schemeClr>
              </a:solidFill>
              <a:latin typeface="Nexa Black" pitchFamily="50" charset="0"/>
            </a:endParaRPr>
          </a:p>
          <a:p>
            <a:r>
              <a:rPr lang="pt-BR" sz="2800" dirty="0">
                <a:solidFill>
                  <a:schemeClr val="bg2">
                    <a:lumMod val="75000"/>
                  </a:schemeClr>
                </a:solidFill>
                <a:latin typeface="Nexa Black" pitchFamily="50" charset="0"/>
              </a:rPr>
              <a:t>       Sigam-nos nas redes sociais:</a:t>
            </a:r>
          </a:p>
          <a:p>
            <a:r>
              <a:rPr lang="pt-BR" sz="2800" dirty="0">
                <a:solidFill>
                  <a:schemeClr val="bg1"/>
                </a:solidFill>
                <a:latin typeface="Nexa Black" pitchFamily="50" charset="0"/>
              </a:rPr>
              <a:t>       </a:t>
            </a:r>
            <a:r>
              <a:rPr lang="pt-BR" sz="2000" dirty="0">
                <a:solidFill>
                  <a:schemeClr val="bg1"/>
                </a:solidFill>
                <a:latin typeface="Nexa Black" pitchFamily="50" charset="0"/>
                <a:hlinkClick r:id="rId6"/>
              </a:rPr>
              <a:t>@</a:t>
            </a:r>
            <a:r>
              <a:rPr lang="pt-BR" sz="2000" dirty="0" err="1">
                <a:solidFill>
                  <a:schemeClr val="bg1"/>
                </a:solidFill>
                <a:latin typeface="Nexa Black" pitchFamily="50" charset="0"/>
                <a:hlinkClick r:id="rId6"/>
              </a:rPr>
              <a:t>fraternidadeocaminho</a:t>
            </a:r>
            <a:endParaRPr lang="pt-BR" sz="2000" dirty="0">
              <a:solidFill>
                <a:schemeClr val="bg1"/>
              </a:solidFill>
              <a:latin typeface="Nexa Black" pitchFamily="50" charset="0"/>
            </a:endParaRPr>
          </a:p>
          <a:p>
            <a:r>
              <a:rPr lang="pt-BR" sz="2800" dirty="0">
                <a:solidFill>
                  <a:schemeClr val="bg1"/>
                </a:solidFill>
                <a:latin typeface="Nexa Black" pitchFamily="50" charset="0"/>
              </a:rPr>
              <a:t>       </a:t>
            </a:r>
            <a:r>
              <a:rPr lang="pt-BR" sz="2000" dirty="0">
                <a:solidFill>
                  <a:schemeClr val="bg1"/>
                </a:solidFill>
                <a:latin typeface="Nexa Black" pitchFamily="50" charset="0"/>
                <a:hlinkClick r:id="rId7"/>
              </a:rPr>
              <a:t>Fraternidade O Caminho</a:t>
            </a:r>
            <a:endParaRPr lang="pt-BR" sz="2000" dirty="0">
              <a:solidFill>
                <a:schemeClr val="bg1"/>
              </a:solidFill>
              <a:latin typeface="Nexa Black" pitchFamily="50" charset="0"/>
            </a:endParaRPr>
          </a:p>
          <a:p>
            <a:pPr algn="ctr"/>
            <a:endParaRPr lang="pt-BR" sz="2800" dirty="0">
              <a:solidFill>
                <a:schemeClr val="bg1"/>
              </a:solidFill>
              <a:latin typeface="Nexa Black" pitchFamily="50" charset="0"/>
            </a:endParaRPr>
          </a:p>
        </p:txBody>
      </p:sp>
      <p:pic>
        <p:nvPicPr>
          <p:cNvPr id="11" name="Picture 2" descr="Resultado de imagem para instagram png">
            <a:extLst>
              <a:ext uri="{FF2B5EF4-FFF2-40B4-BE49-F238E27FC236}">
                <a16:creationId xmlns:a16="http://schemas.microsoft.com/office/drawing/2014/main" id="{3F1F53E8-8946-4D42-80EE-F9A8ACE73936}"/>
              </a:ext>
            </a:extLst>
          </p:cNvPr>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780608" y="4250498"/>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12" name="Gráfico 11" descr="Envelope">
            <a:extLst>
              <a:ext uri="{FF2B5EF4-FFF2-40B4-BE49-F238E27FC236}">
                <a16:creationId xmlns:a16="http://schemas.microsoft.com/office/drawing/2014/main" id="{3802E0BF-328A-48D5-B4BC-5785C050136C}"/>
              </a:ext>
            </a:extLst>
          </p:cNvPr>
          <p:cNvPicPr>
            <a:picLocks/>
          </p:cNvPicPr>
          <p:nvPr/>
        </p:nvPicPr>
        <p:blipFill>
          <a:blip r:embed="rId9">
            <a:extLst>
              <a:ext uri="{96DAC541-7B7A-43D3-8B79-37D633B846F1}">
                <asvg:svgBlip xmlns:asvg="http://schemas.microsoft.com/office/drawing/2016/SVG/main" r:embed="rId10"/>
              </a:ext>
            </a:extLst>
          </a:blip>
          <a:stretch>
            <a:fillRect/>
          </a:stretch>
        </p:blipFill>
        <p:spPr>
          <a:xfrm>
            <a:off x="1780608" y="3002560"/>
            <a:ext cx="360000" cy="360000"/>
          </a:xfrm>
          <a:prstGeom prst="rect">
            <a:avLst/>
          </a:prstGeom>
        </p:spPr>
      </p:pic>
      <p:pic>
        <p:nvPicPr>
          <p:cNvPr id="1028" name="Picture 4" descr="Resultado de imagem para Ã­cone de site">
            <a:extLst>
              <a:ext uri="{FF2B5EF4-FFF2-40B4-BE49-F238E27FC236}">
                <a16:creationId xmlns:a16="http://schemas.microsoft.com/office/drawing/2014/main" id="{C4F738B0-4C58-46B7-90B2-DBB860CB90F4}"/>
              </a:ext>
            </a:extLst>
          </p:cNvPr>
          <p:cNvPicPr>
            <a:picLocks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780608" y="2549783"/>
            <a:ext cx="360000" cy="39663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sultado de imagem para Ã­cone facebook">
            <a:extLst>
              <a:ext uri="{FF2B5EF4-FFF2-40B4-BE49-F238E27FC236}">
                <a16:creationId xmlns:a16="http://schemas.microsoft.com/office/drawing/2014/main" id="{7D7A905D-63B7-425B-A808-3C60AEEB2617}"/>
              </a:ext>
            </a:extLst>
          </p:cNvPr>
          <p:cNvPicPr>
            <a:picLocks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763688" y="4725184"/>
            <a:ext cx="396000" cy="36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1. Espírito Santo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Praticamente nada vamos falar sobre o Espírito de Deus, </a:t>
            </a:r>
          </a:p>
          <a:p>
            <a:r>
              <a:rPr lang="pt-BR" sz="1900" dirty="0">
                <a:solidFill>
                  <a:schemeClr val="bg1"/>
                </a:solidFill>
                <a:latin typeface="Nexa Black"/>
              </a:rPr>
              <a:t>porque já temos recebido vários ensinamentos. </a:t>
            </a:r>
          </a:p>
          <a:p>
            <a:r>
              <a:rPr lang="pt-BR" sz="1900" dirty="0">
                <a:solidFill>
                  <a:schemeClr val="bg1"/>
                </a:solidFill>
                <a:latin typeface="Nexa Black"/>
              </a:rPr>
              <a:t>Vamos citar apenas que </a:t>
            </a:r>
            <a:r>
              <a:rPr lang="pt-BR" sz="1900" b="1" dirty="0">
                <a:solidFill>
                  <a:schemeClr val="accent2">
                    <a:lumMod val="60000"/>
                    <a:lumOff val="40000"/>
                  </a:schemeClr>
                </a:solidFill>
                <a:latin typeface="Nexa Black"/>
              </a:rPr>
              <a:t>Deus nos fala de várias maneiras</a:t>
            </a:r>
            <a:r>
              <a:rPr lang="pt-BR" sz="1900" dirty="0">
                <a:solidFill>
                  <a:schemeClr val="bg1"/>
                </a:solidFill>
                <a:latin typeface="Nexa Black"/>
              </a:rPr>
              <a:t>:</a:t>
            </a:r>
          </a:p>
          <a:p>
            <a:pPr algn="l"/>
            <a:endParaRPr lang="pt-BR" sz="1000" dirty="0">
              <a:solidFill>
                <a:schemeClr val="bg1"/>
              </a:solidFill>
              <a:latin typeface="Nexa Black"/>
            </a:endParaRPr>
          </a:p>
          <a:p>
            <a:pPr marL="342900" indent="-342900" algn="just">
              <a:buFont typeface="Wingdings" panose="05000000000000000000" pitchFamily="2" charset="2"/>
              <a:buChar char="ü"/>
            </a:pPr>
            <a:r>
              <a:rPr lang="pt-BR" sz="1900" b="1" dirty="0">
                <a:solidFill>
                  <a:srgbClr val="FFC000"/>
                </a:solidFill>
                <a:latin typeface="Nexa Black"/>
              </a:rPr>
              <a:t>Pela sua Palavra.</a:t>
            </a:r>
          </a:p>
          <a:p>
            <a:pPr marL="342900" indent="-342900" algn="just">
              <a:buFont typeface="Wingdings" panose="05000000000000000000" pitchFamily="2" charset="2"/>
              <a:buChar char="ü"/>
            </a:pPr>
            <a:endParaRPr lang="pt-BR" sz="1000" b="1" dirty="0">
              <a:solidFill>
                <a:srgbClr val="FFC000"/>
              </a:solidFill>
              <a:latin typeface="Nexa Black"/>
            </a:endParaRPr>
          </a:p>
          <a:p>
            <a:pPr marL="342900" indent="-342900" algn="just">
              <a:buFont typeface="Wingdings" panose="05000000000000000000" pitchFamily="2" charset="2"/>
              <a:buChar char="ü"/>
            </a:pPr>
            <a:r>
              <a:rPr lang="pt-BR" sz="1900" b="1" dirty="0">
                <a:solidFill>
                  <a:srgbClr val="FFC000"/>
                </a:solidFill>
                <a:latin typeface="Nexa Black"/>
              </a:rPr>
              <a:t>Pela sua Igreja (doutrina, seus ministros).</a:t>
            </a:r>
          </a:p>
          <a:p>
            <a:pPr marL="342900" indent="-342900" algn="just">
              <a:buFont typeface="Wingdings" panose="05000000000000000000" pitchFamily="2" charset="2"/>
              <a:buChar char="ü"/>
            </a:pPr>
            <a:endParaRPr lang="pt-BR" sz="1000" b="1" dirty="0">
              <a:solidFill>
                <a:srgbClr val="FFC000"/>
              </a:solidFill>
              <a:latin typeface="Nexa Black"/>
            </a:endParaRPr>
          </a:p>
          <a:p>
            <a:pPr marL="342900" indent="-342900" algn="just">
              <a:buFont typeface="Wingdings" panose="05000000000000000000" pitchFamily="2" charset="2"/>
              <a:buChar char="ü"/>
            </a:pPr>
            <a:r>
              <a:rPr lang="pt-BR" sz="1900" b="1" dirty="0">
                <a:solidFill>
                  <a:srgbClr val="FFC000"/>
                </a:solidFill>
                <a:latin typeface="Nexa Black"/>
              </a:rPr>
              <a:t>Pela locução interior.</a:t>
            </a:r>
          </a:p>
          <a:p>
            <a:pPr marL="342900" indent="-342900" algn="just">
              <a:buFont typeface="Wingdings" panose="05000000000000000000" pitchFamily="2" charset="2"/>
              <a:buChar char="ü"/>
            </a:pPr>
            <a:endParaRPr lang="pt-BR" sz="1000" b="1" dirty="0">
              <a:solidFill>
                <a:srgbClr val="FFC000"/>
              </a:solidFill>
              <a:latin typeface="Nexa Black"/>
            </a:endParaRPr>
          </a:p>
          <a:p>
            <a:pPr marL="342900" indent="-342900" algn="just">
              <a:buFont typeface="Wingdings" panose="05000000000000000000" pitchFamily="2" charset="2"/>
              <a:buChar char="ü"/>
            </a:pPr>
            <a:r>
              <a:rPr lang="pt-BR" sz="1900" b="1" dirty="0">
                <a:solidFill>
                  <a:srgbClr val="FFC000"/>
                </a:solidFill>
                <a:latin typeface="Nexa Black"/>
              </a:rPr>
              <a:t>Pelos fatos e acontecimentos.</a:t>
            </a:r>
          </a:p>
          <a:p>
            <a:pPr marL="342900" indent="-342900" algn="just">
              <a:buFont typeface="Wingdings" panose="05000000000000000000" pitchFamily="2" charset="2"/>
              <a:buChar char="ü"/>
            </a:pPr>
            <a:endParaRPr lang="pt-BR" sz="1000" b="1" dirty="0">
              <a:solidFill>
                <a:srgbClr val="FFC000"/>
              </a:solidFill>
              <a:latin typeface="Nexa Black"/>
            </a:endParaRPr>
          </a:p>
          <a:p>
            <a:pPr marL="342900" indent="-342900" algn="just">
              <a:buFont typeface="Wingdings" panose="05000000000000000000" pitchFamily="2" charset="2"/>
              <a:buChar char="ü"/>
            </a:pPr>
            <a:r>
              <a:rPr lang="pt-BR" sz="1900" b="1" dirty="0">
                <a:solidFill>
                  <a:srgbClr val="FFC000"/>
                </a:solidFill>
                <a:latin typeface="Nexa Black"/>
              </a:rPr>
              <a:t>Pelas outras pessoas.</a:t>
            </a:r>
          </a:p>
        </p:txBody>
      </p:sp>
    </p:spTree>
    <p:extLst>
      <p:ext uri="{BB962C8B-B14F-4D97-AF65-F5344CB8AC3E}">
        <p14:creationId xmlns:p14="http://schemas.microsoft.com/office/powerpoint/2010/main" val="3320378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2. Espírito e Psiquismo Humano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a:solidFill>
                  <a:srgbClr val="FFC000"/>
                </a:solidFill>
                <a:latin typeface="Nexa Black"/>
              </a:rPr>
              <a:t>Erros: </a:t>
            </a:r>
            <a:r>
              <a:rPr lang="pt-BR" sz="1900" dirty="0">
                <a:solidFill>
                  <a:schemeClr val="bg1"/>
                </a:solidFill>
                <a:latin typeface="Nexa Black"/>
              </a:rPr>
              <a:t>Podemos incorrer em dois erros:</a:t>
            </a:r>
          </a:p>
          <a:p>
            <a:pPr marL="342900" indent="-342900" algn="just">
              <a:buFont typeface="Wingdings" panose="05000000000000000000" pitchFamily="2" charset="2"/>
              <a:buChar char="ü"/>
            </a:pPr>
            <a:endParaRPr lang="pt-BR" sz="1000" dirty="0">
              <a:solidFill>
                <a:schemeClr val="bg1"/>
              </a:solidFill>
              <a:latin typeface="Nexa Black"/>
            </a:endParaRPr>
          </a:p>
          <a:p>
            <a:pPr algn="just"/>
            <a:r>
              <a:rPr lang="pt-BR" sz="1900" b="1" dirty="0">
                <a:solidFill>
                  <a:schemeClr val="accent2">
                    <a:lumMod val="60000"/>
                    <a:lumOff val="40000"/>
                  </a:schemeClr>
                </a:solidFill>
                <a:latin typeface="Nexa Black"/>
              </a:rPr>
              <a:t>1. Abdicar do uso da razão: </a:t>
            </a:r>
            <a:r>
              <a:rPr lang="pt-BR" sz="1900" dirty="0">
                <a:solidFill>
                  <a:schemeClr val="bg1"/>
                </a:solidFill>
                <a:latin typeface="Nexa Black"/>
              </a:rPr>
              <a:t>Isto é, podemos deixar de usar nossos dons naturais que também foram dados por Deus. Há momentos que são para ouvir, talvez aconselhar e depois orar.</a:t>
            </a:r>
          </a:p>
          <a:p>
            <a:pPr marL="342900" indent="-342900" algn="just">
              <a:buFont typeface="Wingdings" panose="05000000000000000000" pitchFamily="2" charset="2"/>
              <a:buChar char="ü"/>
            </a:pPr>
            <a:endParaRPr lang="pt-BR" sz="1000" dirty="0">
              <a:solidFill>
                <a:schemeClr val="bg1"/>
              </a:solidFill>
              <a:latin typeface="Nexa Black"/>
            </a:endParaRPr>
          </a:p>
          <a:p>
            <a:pPr algn="just"/>
            <a:r>
              <a:rPr lang="pt-BR" sz="1900" dirty="0">
                <a:solidFill>
                  <a:schemeClr val="bg1"/>
                </a:solidFill>
                <a:latin typeface="Nexa Black"/>
              </a:rPr>
              <a:t>Ex.: </a:t>
            </a:r>
            <a:r>
              <a:rPr lang="pt-BR" sz="1900" i="1" dirty="0">
                <a:solidFill>
                  <a:schemeClr val="bg1"/>
                </a:solidFill>
                <a:latin typeface="Nexa Black"/>
              </a:rPr>
              <a:t>Mc 9, 20-27</a:t>
            </a:r>
            <a:r>
              <a:rPr lang="pt-BR" sz="1900" dirty="0">
                <a:solidFill>
                  <a:schemeClr val="bg1"/>
                </a:solidFill>
                <a:latin typeface="Nexa Black"/>
              </a:rPr>
              <a:t> &gt; Não renunciemos o uso da razão, vamos submetê-la ao Espírito Santo, mas usá-la; Santo Agostinho &gt; Confissões &gt; Fé e Razão.</a:t>
            </a:r>
          </a:p>
        </p:txBody>
      </p:sp>
    </p:spTree>
    <p:extLst>
      <p:ext uri="{BB962C8B-B14F-4D97-AF65-F5344CB8AC3E}">
        <p14:creationId xmlns:p14="http://schemas.microsoft.com/office/powerpoint/2010/main" val="1231315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2. Espírito e Psiquismo Humano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pt-BR" sz="1900" b="1" dirty="0">
                <a:solidFill>
                  <a:schemeClr val="accent2">
                    <a:lumMod val="60000"/>
                    <a:lumOff val="40000"/>
                  </a:schemeClr>
                </a:solidFill>
                <a:latin typeface="Nexa Black"/>
              </a:rPr>
              <a:t>2. Esquecer que a fonte donde provém a manifestação pode ser humana: </a:t>
            </a:r>
            <a:r>
              <a:rPr lang="pt-BR" sz="1900" dirty="0">
                <a:solidFill>
                  <a:schemeClr val="bg1"/>
                </a:solidFill>
                <a:latin typeface="Nexa Black"/>
              </a:rPr>
              <a:t>Quando vemos uma pessoa praticar um grande mal (uma perversidade, uma insensatez, etc.), ficamos estarrecidos e achamos que aquela pessoa está possuída. É lógico, o demônio está por trás de todo o mal, ele é a origem do mal. Contudo, a pessoa pode apenas ter sido tentada e ter cedido à tentação. Se a tomarmos por possuída e não lhe oferecer meios para que resista à tentação (confissão, Eucaristia, oração pessoal), não a ajudaremos muito. </a:t>
            </a:r>
          </a:p>
          <a:p>
            <a:pPr algn="just"/>
            <a:endParaRPr lang="pt-BR" sz="1000" dirty="0">
              <a:solidFill>
                <a:schemeClr val="bg1"/>
              </a:solidFill>
              <a:latin typeface="Nexa Black"/>
            </a:endParaRPr>
          </a:p>
          <a:p>
            <a:pPr algn="just"/>
            <a:r>
              <a:rPr lang="pt-BR" sz="1900" dirty="0">
                <a:solidFill>
                  <a:schemeClr val="bg1"/>
                </a:solidFill>
                <a:latin typeface="Nexa Black"/>
              </a:rPr>
              <a:t>Ex.: Podemos ficar procurando a cobra para matar e o veneno nos mata.</a:t>
            </a:r>
          </a:p>
        </p:txBody>
      </p:sp>
    </p:spTree>
    <p:extLst>
      <p:ext uri="{BB962C8B-B14F-4D97-AF65-F5344CB8AC3E}">
        <p14:creationId xmlns:p14="http://schemas.microsoft.com/office/powerpoint/2010/main" val="1724024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2. Espírito e Psiquismo Humano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a:solidFill>
                  <a:srgbClr val="FFC000"/>
                </a:solidFill>
                <a:latin typeface="Nexa Black"/>
              </a:rPr>
              <a:t>Formas de adoecer do psiquismo humano:</a:t>
            </a:r>
          </a:p>
          <a:p>
            <a:pPr algn="just"/>
            <a:endParaRPr lang="pt-BR" sz="1000" dirty="0">
              <a:solidFill>
                <a:schemeClr val="bg1"/>
              </a:solidFill>
              <a:latin typeface="Nexa Black"/>
            </a:endParaRPr>
          </a:p>
          <a:p>
            <a:pPr algn="just"/>
            <a:r>
              <a:rPr lang="pt-BR" sz="1900" b="1" dirty="0">
                <a:solidFill>
                  <a:schemeClr val="accent2">
                    <a:lumMod val="60000"/>
                    <a:lumOff val="40000"/>
                  </a:schemeClr>
                </a:solidFill>
                <a:latin typeface="Nexa Black"/>
              </a:rPr>
              <a:t>1. Doenças e Desvios: </a:t>
            </a:r>
            <a:r>
              <a:rPr lang="pt-BR" sz="1900" dirty="0">
                <a:solidFill>
                  <a:schemeClr val="bg1"/>
                </a:solidFill>
                <a:latin typeface="Nexa Black"/>
              </a:rPr>
              <a:t>Demências (lesão, bactéria, pecado muito grave, etc.), psicoses, reações e transtornos neuróticos (gritos, trejeitos, perda momentânea da razão, vomita, faz careta, tem espasmos, contorce as mãos, esbugalha os olhos), retardo mental, transtornos de personalidade (mente, representa bagunça demais, ri, chora, fica com raiva, etc.) transtornos da sexualidade (</a:t>
            </a:r>
            <a:r>
              <a:rPr lang="pt-BR" sz="1900" dirty="0" err="1">
                <a:solidFill>
                  <a:schemeClr val="bg1"/>
                </a:solidFill>
                <a:latin typeface="Nexa Black"/>
              </a:rPr>
              <a:t>homoafetividade</a:t>
            </a:r>
            <a:r>
              <a:rPr lang="pt-BR" sz="1900" dirty="0">
                <a:solidFill>
                  <a:schemeClr val="bg1"/>
                </a:solidFill>
                <a:latin typeface="Nexa Black"/>
              </a:rPr>
              <a:t> ou tarado).</a:t>
            </a:r>
          </a:p>
          <a:p>
            <a:pPr algn="just"/>
            <a:endParaRPr lang="pt-BR" sz="1000" dirty="0">
              <a:solidFill>
                <a:schemeClr val="bg1"/>
              </a:solidFill>
              <a:latin typeface="Nexa Black"/>
            </a:endParaRPr>
          </a:p>
          <a:p>
            <a:pPr algn="just"/>
            <a:r>
              <a:rPr lang="pt-BR" sz="1900" b="1" dirty="0">
                <a:solidFill>
                  <a:schemeClr val="accent2">
                    <a:lumMod val="60000"/>
                    <a:lumOff val="40000"/>
                  </a:schemeClr>
                </a:solidFill>
                <a:latin typeface="Nexa Black"/>
              </a:rPr>
              <a:t>2. Causas: </a:t>
            </a:r>
            <a:r>
              <a:rPr lang="pt-BR" sz="1900" dirty="0">
                <a:solidFill>
                  <a:schemeClr val="bg1"/>
                </a:solidFill>
                <a:latin typeface="Nexa Black"/>
              </a:rPr>
              <a:t>Hereditariedade, alterações bioquímicas, traumas físicos e emocionais, problemas sociais, intoxicações e dependências, desconhecidas.</a:t>
            </a:r>
          </a:p>
          <a:p>
            <a:pPr algn="just"/>
            <a:endParaRPr lang="pt-BR" sz="1900" dirty="0">
              <a:solidFill>
                <a:schemeClr val="bg1"/>
              </a:solidFill>
              <a:latin typeface="Nexa Black"/>
            </a:endParaRPr>
          </a:p>
        </p:txBody>
      </p:sp>
    </p:spTree>
    <p:extLst>
      <p:ext uri="{BB962C8B-B14F-4D97-AF65-F5344CB8AC3E}">
        <p14:creationId xmlns:p14="http://schemas.microsoft.com/office/powerpoint/2010/main" val="2647024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 Espírito Maligno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wrap="square"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É muito difícil a separação entre fenômenos naturais (a doença)</a:t>
            </a:r>
          </a:p>
          <a:p>
            <a:r>
              <a:rPr lang="pt-BR" sz="1900" dirty="0">
                <a:solidFill>
                  <a:schemeClr val="bg1"/>
                </a:solidFill>
                <a:latin typeface="Nexa Black"/>
              </a:rPr>
              <a:t>e sobrenaturais (a possessão, por exemplo).</a:t>
            </a:r>
          </a:p>
          <a:p>
            <a:endParaRPr lang="pt-BR" sz="1900" b="1" dirty="0">
              <a:solidFill>
                <a:schemeClr val="bg1"/>
              </a:solidFill>
              <a:latin typeface="Nexa Black"/>
            </a:endParaRPr>
          </a:p>
          <a:p>
            <a:r>
              <a:rPr lang="pt-BR" sz="1900" dirty="0">
                <a:solidFill>
                  <a:schemeClr val="bg1"/>
                </a:solidFill>
                <a:latin typeface="Nexa Black"/>
              </a:rPr>
              <a:t>A seguir, apresentaremos alguns tipos de manifestação.</a:t>
            </a:r>
            <a:endParaRPr lang="pt-BR" sz="1900" dirty="0">
              <a:solidFill>
                <a:schemeClr val="accent2">
                  <a:lumMod val="60000"/>
                  <a:lumOff val="40000"/>
                </a:schemeClr>
              </a:solidFill>
              <a:latin typeface="Nexa Black"/>
            </a:endParaRPr>
          </a:p>
          <a:p>
            <a:pPr algn="just"/>
            <a:endParaRPr lang="pt-BR" sz="1900" dirty="0">
              <a:solidFill>
                <a:schemeClr val="bg1"/>
              </a:solidFill>
              <a:latin typeface="Nexa Black"/>
            </a:endParaRPr>
          </a:p>
        </p:txBody>
      </p:sp>
    </p:spTree>
    <p:extLst>
      <p:ext uri="{BB962C8B-B14F-4D97-AF65-F5344CB8AC3E}">
        <p14:creationId xmlns:p14="http://schemas.microsoft.com/office/powerpoint/2010/main" val="4291537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 Espírito Maligno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wrap="square"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a:solidFill>
                  <a:srgbClr val="FFC000"/>
                </a:solidFill>
                <a:latin typeface="Nexa Black"/>
              </a:rPr>
              <a:t>Tentação: </a:t>
            </a:r>
            <a:r>
              <a:rPr lang="pt-BR" sz="1900" dirty="0">
                <a:solidFill>
                  <a:schemeClr val="bg1"/>
                </a:solidFill>
                <a:latin typeface="Nexa Black"/>
              </a:rPr>
              <a:t>Quando o diabo nos tenta fazer o que não deve ser feito ou que não façamos o que tem que ser feito. Há uma mentira por trás da sugestão maligna em sua mente. A pessoa cede ou não à sugestão maligna. Ex.: </a:t>
            </a:r>
            <a:r>
              <a:rPr lang="pt-BR" sz="1900" i="1" dirty="0" err="1">
                <a:solidFill>
                  <a:schemeClr val="bg1"/>
                </a:solidFill>
                <a:latin typeface="Nexa Black"/>
              </a:rPr>
              <a:t>Mt</a:t>
            </a:r>
            <a:r>
              <a:rPr lang="pt-BR" sz="1900" i="1" dirty="0">
                <a:solidFill>
                  <a:schemeClr val="bg1"/>
                </a:solidFill>
                <a:latin typeface="Nexa Black"/>
              </a:rPr>
              <a:t> 4, 1-10</a:t>
            </a:r>
            <a:r>
              <a:rPr lang="pt-BR" sz="1900" dirty="0">
                <a:solidFill>
                  <a:schemeClr val="bg1"/>
                </a:solidFill>
                <a:latin typeface="Nexa Black"/>
              </a:rPr>
              <a:t> &gt; É sempre uma questão de obediência a Deus.</a:t>
            </a:r>
          </a:p>
          <a:p>
            <a:pPr marL="342900" indent="-342900" algn="just">
              <a:buFont typeface="Wingdings" panose="05000000000000000000" pitchFamily="2" charset="2"/>
              <a:buChar char="ü"/>
            </a:pPr>
            <a:endParaRPr lang="pt-BR" sz="1000" dirty="0">
              <a:solidFill>
                <a:schemeClr val="bg1"/>
              </a:solidFill>
              <a:latin typeface="Nexa Black"/>
            </a:endParaRPr>
          </a:p>
          <a:p>
            <a:pPr marL="342900" indent="-342900" algn="just">
              <a:buFont typeface="Wingdings" panose="05000000000000000000" pitchFamily="2" charset="2"/>
              <a:buChar char="ü"/>
            </a:pPr>
            <a:r>
              <a:rPr lang="pt-BR" sz="1900" b="1" dirty="0">
                <a:solidFill>
                  <a:srgbClr val="FFC000"/>
                </a:solidFill>
                <a:latin typeface="Nexa Black"/>
              </a:rPr>
              <a:t>Infestação: </a:t>
            </a:r>
            <a:r>
              <a:rPr lang="pt-BR" sz="1900" dirty="0">
                <a:solidFill>
                  <a:schemeClr val="bg1"/>
                </a:solidFill>
                <a:latin typeface="Nexa Black"/>
              </a:rPr>
              <a:t>Acontece quando o inimigo tenta incomodar, não a pessoa, mas seus objetos e locais onde ela vive. A infestação acontece quando fazemos certas brincadeiras como copos com água energizada, compasso, etc. Os lugares infestados em geral tornam-se lugares de brigas, discussões, perturbações, de sonolência, principalmente quando se reza nestes lugares as pessoas ficam pesadas e sonolentas, falta paz.</a:t>
            </a:r>
          </a:p>
        </p:txBody>
      </p:sp>
    </p:spTree>
    <p:extLst>
      <p:ext uri="{BB962C8B-B14F-4D97-AF65-F5344CB8AC3E}">
        <p14:creationId xmlns:p14="http://schemas.microsoft.com/office/powerpoint/2010/main" val="144596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 Espírito Maligno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wrap="square"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a:solidFill>
                  <a:srgbClr val="FFC000"/>
                </a:solidFill>
                <a:latin typeface="Nexa Black"/>
              </a:rPr>
              <a:t>Opressão: </a:t>
            </a:r>
            <a:r>
              <a:rPr lang="pt-BR" sz="1900" dirty="0">
                <a:solidFill>
                  <a:schemeClr val="bg1"/>
                </a:solidFill>
                <a:latin typeface="Nexa Black"/>
              </a:rPr>
              <a:t>O diabo como bom lutador achando o ponto fraco da minha personalidade dirige seu ataque nesta direção: poderia ser o poder, a ambição, o ciúme, apego ao dinheiro, sexo, sensualidade, etc. Cada um de nós tem um ou mais ponto fraco na sua natureza. É bom lembrarmos de tudo isso, especialmente quando procuramos o amparo no Sacramento da Reconciliação, pois a graça deste sacramento, de fato, não consiste somente no perdão do pecado, mas também na cura e libertação. Às vezes está no ambiente. A pessoa se sente amarrada, asfixiada, como se tivesse um peso sobre ela, incapaz de reagir. Há sintomas fisiológicos: dor de cabeça, estômago, etc.</a:t>
            </a:r>
          </a:p>
        </p:txBody>
      </p:sp>
    </p:spTree>
    <p:extLst>
      <p:ext uri="{BB962C8B-B14F-4D97-AF65-F5344CB8AC3E}">
        <p14:creationId xmlns:p14="http://schemas.microsoft.com/office/powerpoint/2010/main" val="1832916183"/>
      </p:ext>
    </p:extLst>
  </p:cSld>
  <p:clrMapOvr>
    <a:masterClrMapping/>
  </p:clrMapOvr>
</p:sld>
</file>

<file path=ppt/theme/theme1.xml><?xml version="1.0" encoding="utf-8"?>
<a:theme xmlns:a="http://schemas.openxmlformats.org/drawingml/2006/main" name="Formação Fraternidade O Caminho">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Formação Fraternidade O Caminho</Template>
  <TotalTime>4368</TotalTime>
  <Words>2322</Words>
  <Application>Microsoft Office PowerPoint</Application>
  <PresentationFormat>Apresentação na tela (4:3)</PresentationFormat>
  <Paragraphs>218</Paragraphs>
  <Slides>26</Slides>
  <Notes>6</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26</vt:i4>
      </vt:variant>
    </vt:vector>
  </HeadingPairs>
  <TitlesOfParts>
    <vt:vector size="32" baseType="lpstr">
      <vt:lpstr>Abadi</vt:lpstr>
      <vt:lpstr>Arial</vt:lpstr>
      <vt:lpstr>Calibri</vt:lpstr>
      <vt:lpstr>Nexa Black</vt:lpstr>
      <vt:lpstr>Wingdings</vt:lpstr>
      <vt:lpstr>Formação Fraternidade O Caminho</vt:lpstr>
      <vt:lpstr>INTERCESSÃO Módulo V – Espírito de Deus, Espírito Humano e o Espírito Maligno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 O R M A Ç Ã O A ESCOLA DA CURA</dc:title>
  <dc:creator>Luana</dc:creator>
  <cp:lastModifiedBy>Andrea Arnoldi</cp:lastModifiedBy>
  <cp:revision>646</cp:revision>
  <dcterms:created xsi:type="dcterms:W3CDTF">2019-01-23T23:29:09Z</dcterms:created>
  <dcterms:modified xsi:type="dcterms:W3CDTF">2019-02-21T02:23:59Z</dcterms:modified>
</cp:coreProperties>
</file>