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589" r:id="rId2"/>
    <p:sldId id="593" r:id="rId3"/>
    <p:sldId id="623" r:id="rId4"/>
    <p:sldId id="590" r:id="rId5"/>
    <p:sldId id="591" r:id="rId6"/>
    <p:sldId id="592" r:id="rId7"/>
    <p:sldId id="594" r:id="rId8"/>
    <p:sldId id="595" r:id="rId9"/>
    <p:sldId id="597" r:id="rId10"/>
    <p:sldId id="598" r:id="rId11"/>
    <p:sldId id="599" r:id="rId12"/>
    <p:sldId id="600" r:id="rId13"/>
    <p:sldId id="601" r:id="rId14"/>
    <p:sldId id="602" r:id="rId15"/>
    <p:sldId id="603" r:id="rId16"/>
    <p:sldId id="604" r:id="rId17"/>
    <p:sldId id="605" r:id="rId18"/>
    <p:sldId id="606" r:id="rId19"/>
    <p:sldId id="610" r:id="rId20"/>
    <p:sldId id="608" r:id="rId21"/>
    <p:sldId id="609" r:id="rId22"/>
    <p:sldId id="607" r:id="rId23"/>
    <p:sldId id="611" r:id="rId24"/>
    <p:sldId id="612" r:id="rId25"/>
    <p:sldId id="613" r:id="rId26"/>
    <p:sldId id="614" r:id="rId27"/>
    <p:sldId id="615" r:id="rId28"/>
    <p:sldId id="616" r:id="rId29"/>
    <p:sldId id="617" r:id="rId30"/>
    <p:sldId id="618" r:id="rId31"/>
    <p:sldId id="619" r:id="rId32"/>
    <p:sldId id="620" r:id="rId33"/>
    <p:sldId id="621" r:id="rId34"/>
    <p:sldId id="622" r:id="rId35"/>
    <p:sldId id="624" r:id="rId36"/>
    <p:sldId id="625" r:id="rId37"/>
    <p:sldId id="626" r:id="rId38"/>
    <p:sldId id="627" r:id="rId39"/>
    <p:sldId id="628" r:id="rId40"/>
    <p:sldId id="587" r:id="rId41"/>
    <p:sldId id="588" r:id="rId4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926A"/>
    <a:srgbClr val="3921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Estilo com Tema 1 - Ênfas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463" autoAdjust="0"/>
    <p:restoredTop sz="94369" autoAdjust="0"/>
  </p:normalViewPr>
  <p:slideViewPr>
    <p:cSldViewPr>
      <p:cViewPr varScale="1">
        <p:scale>
          <a:sx n="68" d="100"/>
          <a:sy n="68" d="100"/>
        </p:scale>
        <p:origin x="78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F08913-D671-424D-AA18-8211BD8C6440}" type="datetimeFigureOut">
              <a:rPr lang="pt-BR" smtClean="0"/>
              <a:t>20/02/2019</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4C22E2-0143-4BD6-B4AF-29B0FF511200}" type="slidenum">
              <a:rPr lang="pt-BR" smtClean="0"/>
              <a:t>‹nº›</a:t>
            </a:fld>
            <a:endParaRPr lang="pt-BR"/>
          </a:p>
        </p:txBody>
      </p:sp>
    </p:spTree>
    <p:extLst>
      <p:ext uri="{BB962C8B-B14F-4D97-AF65-F5344CB8AC3E}">
        <p14:creationId xmlns:p14="http://schemas.microsoft.com/office/powerpoint/2010/main" val="463610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08FF6A8B-B553-4BA4-A79A-BB1F99638666}" type="datetimeFigureOut">
              <a:rPr lang="pt-BR" smtClean="0"/>
              <a:t>20/02/2019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8FF6A8B-B553-4BA4-A79A-BB1F99638666}" type="datetimeFigureOut">
              <a:rPr lang="pt-BR" smtClean="0"/>
              <a:t>20/02/2019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8FF6A8B-B553-4BA4-A79A-BB1F99638666}" type="datetimeFigureOut">
              <a:rPr lang="pt-BR" smtClean="0"/>
              <a:t>20/02/2019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8FF6A8B-B553-4BA4-A79A-BB1F99638666}" type="datetimeFigureOut">
              <a:rPr lang="pt-BR" smtClean="0"/>
              <a:t>20/02/2019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08FF6A8B-B553-4BA4-A79A-BB1F99638666}" type="datetimeFigureOut">
              <a:rPr lang="pt-BR" smtClean="0"/>
              <a:t>20/02/2019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08FF6A8B-B553-4BA4-A79A-BB1F99638666}" type="datetimeFigureOut">
              <a:rPr lang="pt-BR" smtClean="0"/>
              <a:t>20/02/2019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08FF6A8B-B553-4BA4-A79A-BB1F99638666}" type="datetimeFigureOut">
              <a:rPr lang="pt-BR" smtClean="0"/>
              <a:t>20/02/2019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08FF6A8B-B553-4BA4-A79A-BB1F99638666}" type="datetimeFigureOut">
              <a:rPr lang="pt-BR" smtClean="0"/>
              <a:t>20/02/2019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8FF6A8B-B553-4BA4-A79A-BB1F99638666}" type="datetimeFigureOut">
              <a:rPr lang="pt-BR" smtClean="0"/>
              <a:t>20/02/2019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08FF6A8B-B553-4BA4-A79A-BB1F99638666}" type="datetimeFigureOut">
              <a:rPr lang="pt-BR" smtClean="0"/>
              <a:t>20/02/2019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08FF6A8B-B553-4BA4-A79A-BB1F99638666}" type="datetimeFigureOut">
              <a:rPr lang="pt-BR" smtClean="0"/>
              <a:t>20/02/2019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estilo do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F6A8B-B553-4BA4-A79A-BB1F99638666}" type="datetimeFigureOut">
              <a:rPr lang="pt-BR" smtClean="0"/>
              <a:t>20/02/2019</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FEC32-CCEA-4E3B-8DAE-6835354F61E7}"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image" Target="../media/image3.png"/><Relationship Id="rId7" Type="http://schemas.openxmlformats.org/officeDocument/2006/relationships/slide" Target="slide10.xml"/><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 Target="slide8.xml"/><Relationship Id="rId5" Type="http://schemas.openxmlformats.org/officeDocument/2006/relationships/slide" Target="slide5.xml"/><Relationship Id="rId10" Type="http://schemas.openxmlformats.org/officeDocument/2006/relationships/slide" Target="slide15.xml"/><Relationship Id="rId4" Type="http://schemas.openxmlformats.org/officeDocument/2006/relationships/slide" Target="slide4.xml"/><Relationship Id="rId9" Type="http://schemas.openxmlformats.org/officeDocument/2006/relationships/slide" Target="slide14.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slide" Target="slide28.xml"/><Relationship Id="rId3" Type="http://schemas.openxmlformats.org/officeDocument/2006/relationships/image" Target="../media/image3.png"/><Relationship Id="rId7" Type="http://schemas.openxmlformats.org/officeDocument/2006/relationships/slide" Target="slide25.xml"/><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 Target="slide22.xml"/><Relationship Id="rId11" Type="http://schemas.openxmlformats.org/officeDocument/2006/relationships/slide" Target="slide18.xml"/><Relationship Id="rId5" Type="http://schemas.openxmlformats.org/officeDocument/2006/relationships/slide" Target="slide19.xml"/><Relationship Id="rId10" Type="http://schemas.openxmlformats.org/officeDocument/2006/relationships/slide" Target="slide35.xml"/><Relationship Id="rId4" Type="http://schemas.openxmlformats.org/officeDocument/2006/relationships/slide" Target="slide16.xml"/><Relationship Id="rId9" Type="http://schemas.openxmlformats.org/officeDocument/2006/relationships/slide" Target="slide3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8.png"/><Relationship Id="rId7" Type="http://schemas.openxmlformats.org/officeDocument/2006/relationships/hyperlink" Target="https://pt-br.facebook.com/fraternidadeocaminho" TargetMode="External"/><Relationship Id="rId12" Type="http://schemas.openxmlformats.org/officeDocument/2006/relationships/image" Target="../media/image13.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hyperlink" Target="https://www.instagram.com/fraternidadeocaminho/?hl=pt-br" TargetMode="External"/><Relationship Id="rId11" Type="http://schemas.openxmlformats.org/officeDocument/2006/relationships/image" Target="../media/image12.png"/><Relationship Id="rId5" Type="http://schemas.openxmlformats.org/officeDocument/2006/relationships/hyperlink" Target="mailto:contato@ocaminho.org?subject=Contato%20pelo%20site" TargetMode="External"/><Relationship Id="rId10" Type="http://schemas.openxmlformats.org/officeDocument/2006/relationships/image" Target="../media/image11.svg"/><Relationship Id="rId4" Type="http://schemas.openxmlformats.org/officeDocument/2006/relationships/hyperlink" Target="http://www.ocaminho.org/" TargetMode="External"/><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agem 15">
            <a:extLst>
              <a:ext uri="{FF2B5EF4-FFF2-40B4-BE49-F238E27FC236}">
                <a16:creationId xmlns:a16="http://schemas.microsoft.com/office/drawing/2014/main" id="{CBD0562E-4981-4B4A-B3AF-2308C806B8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50" y="0"/>
            <a:ext cx="9197849" cy="6080041"/>
          </a:xfrm>
          <a:prstGeom prst="rect">
            <a:avLst/>
          </a:prstGeom>
        </p:spPr>
      </p:pic>
      <p:pic>
        <p:nvPicPr>
          <p:cNvPr id="15" name="Imagem 14" descr="titulo.png">
            <a:extLst>
              <a:ext uri="{FF2B5EF4-FFF2-40B4-BE49-F238E27FC236}">
                <a16:creationId xmlns:a16="http://schemas.microsoft.com/office/drawing/2014/main" id="{6E935D1A-72E4-4DE4-95D3-1F5AE295214E}"/>
              </a:ext>
            </a:extLst>
          </p:cNvPr>
          <p:cNvPicPr>
            <a:picLocks noChangeAspect="1"/>
          </p:cNvPicPr>
          <p:nvPr/>
        </p:nvPicPr>
        <p:blipFill>
          <a:blip r:embed="rId3"/>
          <a:stretch>
            <a:fillRect/>
          </a:stretch>
        </p:blipFill>
        <p:spPr>
          <a:xfrm>
            <a:off x="-75984" y="908720"/>
            <a:ext cx="9219983" cy="6858000"/>
          </a:xfrm>
          <a:prstGeom prst="rect">
            <a:avLst/>
          </a:prstGeom>
        </p:spPr>
      </p:pic>
      <p:pic>
        <p:nvPicPr>
          <p:cNvPr id="6" name="Imagem 5" descr="Assinatura horizontal branca.png"/>
          <p:cNvPicPr>
            <a:picLocks noChangeAspect="1"/>
          </p:cNvPicPr>
          <p:nvPr/>
        </p:nvPicPr>
        <p:blipFill>
          <a:blip r:embed="rId4"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23" name="Título 1">
            <a:extLst>
              <a:ext uri="{FF2B5EF4-FFF2-40B4-BE49-F238E27FC236}">
                <a16:creationId xmlns:a16="http://schemas.microsoft.com/office/drawing/2014/main" id="{8FBE5C98-2827-4859-BF01-A57FAE3C7BDA}"/>
              </a:ext>
            </a:extLst>
          </p:cNvPr>
          <p:cNvSpPr>
            <a:spLocks noGrp="1"/>
          </p:cNvSpPr>
          <p:nvPr>
            <p:ph type="ctrTitle"/>
          </p:nvPr>
        </p:nvSpPr>
        <p:spPr>
          <a:xfrm>
            <a:off x="685800" y="4034203"/>
            <a:ext cx="7772400" cy="1853968"/>
          </a:xfrm>
        </p:spPr>
        <p:txBody>
          <a:bodyPr>
            <a:normAutofit/>
          </a:bodyPr>
          <a:lstStyle/>
          <a:p>
            <a:r>
              <a:rPr lang="pt-BR" b="1" dirty="0">
                <a:solidFill>
                  <a:schemeClr val="bg1"/>
                </a:solidFill>
                <a:latin typeface="Nexa Black"/>
                <a:ea typeface="Verdana" pitchFamily="34" charset="0"/>
                <a:cs typeface="Verdana" pitchFamily="34" charset="0"/>
              </a:rPr>
              <a:t>INTERCESSÃO</a:t>
            </a:r>
            <a:br>
              <a:rPr lang="pt-BR" b="1" dirty="0">
                <a:solidFill>
                  <a:schemeClr val="bg1"/>
                </a:solidFill>
                <a:latin typeface="Nexa Black"/>
                <a:ea typeface="Verdana" pitchFamily="34" charset="0"/>
                <a:cs typeface="Verdana" pitchFamily="34" charset="0"/>
              </a:rPr>
            </a:br>
            <a:r>
              <a:rPr lang="pt-BR" b="1" dirty="0">
                <a:solidFill>
                  <a:schemeClr val="bg1"/>
                </a:solidFill>
                <a:latin typeface="Nexa Black"/>
                <a:ea typeface="Verdana" pitchFamily="34" charset="0"/>
                <a:cs typeface="Verdana" pitchFamily="34" charset="0"/>
              </a:rPr>
              <a:t>Módulo I </a:t>
            </a:r>
            <a:r>
              <a:rPr lang="pt-BR" b="1">
                <a:solidFill>
                  <a:schemeClr val="bg1"/>
                </a:solidFill>
                <a:latin typeface="Nexa Black"/>
                <a:ea typeface="Verdana" pitchFamily="34" charset="0"/>
                <a:cs typeface="Verdana" pitchFamily="34" charset="0"/>
              </a:rPr>
              <a:t>– Introdução</a:t>
            </a:r>
            <a:endParaRPr lang="pt-BR" b="1" dirty="0">
              <a:solidFill>
                <a:schemeClr val="bg1"/>
              </a:solidFill>
              <a:latin typeface="Nexa Black"/>
              <a:ea typeface="Verdana" pitchFamily="34" charset="0"/>
              <a:cs typeface="Verdana" pitchFamily="34" charset="0"/>
            </a:endParaRPr>
          </a:p>
        </p:txBody>
      </p:sp>
    </p:spTree>
    <p:extLst>
      <p:ext uri="{BB962C8B-B14F-4D97-AF65-F5344CB8AC3E}">
        <p14:creationId xmlns:p14="http://schemas.microsoft.com/office/powerpoint/2010/main" val="2608699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2.2 Intercessão é...</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wrap="square"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b="1" dirty="0">
                <a:solidFill>
                  <a:srgbClr val="FFC000"/>
                </a:solidFill>
                <a:latin typeface="Nexa Black"/>
              </a:rPr>
              <a:t>Serviço: </a:t>
            </a:r>
            <a:r>
              <a:rPr lang="pt-BR" sz="1900" dirty="0">
                <a:solidFill>
                  <a:schemeClr val="bg1"/>
                </a:solidFill>
                <a:latin typeface="Nexa Black"/>
              </a:rPr>
              <a:t>Para ser intercessor, deve-se ser disponível de tempo e coração. Sua vida torna-se um presente de amor. Ele carrega os irmãos em seus joelhos dobrados. O verdadeiro intercessor deve sair de si mesmo constantemente para colocar o outro em primeiro lugar.</a:t>
            </a:r>
          </a:p>
          <a:p>
            <a:pPr marL="342900" indent="-342900" algn="just">
              <a:buFont typeface="Wingdings" panose="05000000000000000000" pitchFamily="2" charset="2"/>
              <a:buChar char="ü"/>
            </a:pPr>
            <a:r>
              <a:rPr lang="pt-BR" sz="1900" b="1" dirty="0">
                <a:solidFill>
                  <a:srgbClr val="FFC000"/>
                </a:solidFill>
                <a:latin typeface="Nexa Black"/>
              </a:rPr>
              <a:t>Luta: </a:t>
            </a:r>
            <a:r>
              <a:rPr lang="pt-BR" sz="1900" dirty="0">
                <a:solidFill>
                  <a:schemeClr val="bg1"/>
                </a:solidFill>
                <a:latin typeface="Nexa Black"/>
              </a:rPr>
              <a:t>É combate. É estar de sentinela, permanecendo na brecha, como Jesus (</a:t>
            </a:r>
            <a:r>
              <a:rPr lang="pt-BR" sz="1900" i="1" dirty="0" err="1">
                <a:solidFill>
                  <a:schemeClr val="bg1"/>
                </a:solidFill>
                <a:latin typeface="Nexa Black"/>
              </a:rPr>
              <a:t>Lc</a:t>
            </a:r>
            <a:r>
              <a:rPr lang="pt-BR" sz="1900" i="1" dirty="0">
                <a:solidFill>
                  <a:schemeClr val="bg1"/>
                </a:solidFill>
                <a:latin typeface="Nexa Black"/>
              </a:rPr>
              <a:t> 22,44</a:t>
            </a:r>
            <a:r>
              <a:rPr lang="pt-BR" sz="1900" dirty="0">
                <a:solidFill>
                  <a:schemeClr val="bg1"/>
                </a:solidFill>
                <a:latin typeface="Nexa Black"/>
              </a:rPr>
              <a:t>).</a:t>
            </a:r>
          </a:p>
          <a:p>
            <a:pPr algn="just"/>
            <a:endParaRPr lang="pt-BR" sz="1000" dirty="0">
              <a:solidFill>
                <a:schemeClr val="bg1"/>
              </a:solidFill>
              <a:latin typeface="Nexa Black"/>
            </a:endParaRPr>
          </a:p>
          <a:p>
            <a:pPr marL="342900" indent="-342900" algn="just">
              <a:buFont typeface="Wingdings" panose="05000000000000000000" pitchFamily="2" charset="2"/>
              <a:buChar char="ü"/>
            </a:pPr>
            <a:r>
              <a:rPr lang="pt-BR" sz="1900" b="1" dirty="0">
                <a:solidFill>
                  <a:srgbClr val="FFC000"/>
                </a:solidFill>
                <a:latin typeface="Nexa Black"/>
              </a:rPr>
              <a:t>Sofrimento: </a:t>
            </a:r>
            <a:r>
              <a:rPr lang="pt-BR" sz="1900" dirty="0">
                <a:solidFill>
                  <a:schemeClr val="bg1"/>
                </a:solidFill>
                <a:latin typeface="Nexa Black"/>
              </a:rPr>
              <a:t>Com o combate vem a dor (</a:t>
            </a:r>
            <a:r>
              <a:rPr lang="pt-BR" sz="1900" i="1" dirty="0" err="1">
                <a:solidFill>
                  <a:schemeClr val="bg1"/>
                </a:solidFill>
                <a:latin typeface="Nexa Black"/>
              </a:rPr>
              <a:t>Hb</a:t>
            </a:r>
            <a:r>
              <a:rPr lang="pt-BR" sz="1900" i="1" dirty="0">
                <a:solidFill>
                  <a:schemeClr val="bg1"/>
                </a:solidFill>
                <a:latin typeface="Nexa Black"/>
              </a:rPr>
              <a:t> 2,14</a:t>
            </a:r>
            <a:r>
              <a:rPr lang="pt-BR" sz="1900" dirty="0">
                <a:solidFill>
                  <a:schemeClr val="bg1"/>
                </a:solidFill>
                <a:latin typeface="Nexa Black"/>
              </a:rPr>
              <a:t>).</a:t>
            </a:r>
          </a:p>
          <a:p>
            <a:pPr algn="just"/>
            <a:endParaRPr lang="pt-BR" sz="1000" dirty="0">
              <a:solidFill>
                <a:schemeClr val="bg1"/>
              </a:solidFill>
              <a:latin typeface="Nexa Black"/>
            </a:endParaRPr>
          </a:p>
          <a:p>
            <a:pPr marL="342900" indent="-342900" algn="just">
              <a:buFont typeface="Wingdings" panose="05000000000000000000" pitchFamily="2" charset="2"/>
              <a:buChar char="ü"/>
            </a:pPr>
            <a:r>
              <a:rPr lang="pt-BR" sz="1900" b="1" dirty="0">
                <a:solidFill>
                  <a:srgbClr val="FFC000"/>
                </a:solidFill>
                <a:latin typeface="Nexa Black"/>
              </a:rPr>
              <a:t>Partilha: </a:t>
            </a:r>
            <a:r>
              <a:rPr lang="pt-BR" sz="1900" dirty="0">
                <a:solidFill>
                  <a:schemeClr val="bg1"/>
                </a:solidFill>
                <a:latin typeface="Nexa Black"/>
              </a:rPr>
              <a:t>Como Jesus veio partilhar nosso sofrimento, sofrendo Ele próprio, nós também devemos estar dispostos a compartilhar o que for necessário para ser parte da resposta da oração: </a:t>
            </a:r>
            <a:r>
              <a:rPr lang="pt-BR" sz="1900" b="1" i="1" dirty="0">
                <a:solidFill>
                  <a:schemeClr val="accent6">
                    <a:lumMod val="60000"/>
                    <a:lumOff val="40000"/>
                  </a:schemeClr>
                </a:solidFill>
                <a:latin typeface="Nexa Black"/>
              </a:rPr>
              <a:t>“Em tudo vos tenho mostrado que assim, trabalhando, convém acudir os fracos” (At 20, 35a)</a:t>
            </a:r>
            <a:r>
              <a:rPr lang="pt-BR" sz="1900" dirty="0">
                <a:solidFill>
                  <a:schemeClr val="bg1"/>
                </a:solidFill>
                <a:latin typeface="Nexa Black"/>
              </a:rPr>
              <a:t>.</a:t>
            </a:r>
          </a:p>
          <a:p>
            <a:pPr algn="just"/>
            <a:endParaRPr lang="pt-BR" sz="1900" dirty="0">
              <a:solidFill>
                <a:schemeClr val="bg1"/>
              </a:solidFill>
              <a:latin typeface="Nexa Black"/>
            </a:endParaRPr>
          </a:p>
          <a:p>
            <a:pPr marL="342900" indent="-342900" algn="just">
              <a:buFont typeface="Wingdings" panose="05000000000000000000" pitchFamily="2" charset="2"/>
              <a:buChar char="ü"/>
            </a:pPr>
            <a:endParaRPr lang="pt-BR" sz="1900" dirty="0">
              <a:solidFill>
                <a:schemeClr val="bg1"/>
              </a:solidFill>
              <a:latin typeface="Nexa Black"/>
            </a:endParaRPr>
          </a:p>
        </p:txBody>
      </p:sp>
    </p:spTree>
    <p:extLst>
      <p:ext uri="{BB962C8B-B14F-4D97-AF65-F5344CB8AC3E}">
        <p14:creationId xmlns:p14="http://schemas.microsoft.com/office/powerpoint/2010/main" val="4291537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2.2 Intercessão é...</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wrap="square"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b="1" dirty="0">
                <a:solidFill>
                  <a:srgbClr val="FFC000"/>
                </a:solidFill>
                <a:latin typeface="Nexa Black"/>
              </a:rPr>
              <a:t>Exercício de autoridade: </a:t>
            </a:r>
            <a:r>
              <a:rPr lang="pt-BR" sz="1900" dirty="0">
                <a:solidFill>
                  <a:schemeClr val="bg1"/>
                </a:solidFill>
                <a:latin typeface="Nexa Black"/>
              </a:rPr>
              <a:t>É um método com que Deus ensina seus filhos a vencerem satanás. </a:t>
            </a:r>
          </a:p>
          <a:p>
            <a:pPr algn="just"/>
            <a:endParaRPr lang="pt-BR" sz="1000" dirty="0">
              <a:solidFill>
                <a:schemeClr val="bg1"/>
              </a:solidFill>
              <a:latin typeface="Nexa Black"/>
            </a:endParaRPr>
          </a:p>
          <a:p>
            <a:r>
              <a:rPr lang="pt-BR" sz="1900" b="1" dirty="0">
                <a:solidFill>
                  <a:schemeClr val="accent2">
                    <a:lumMod val="60000"/>
                    <a:lumOff val="40000"/>
                  </a:schemeClr>
                </a:solidFill>
                <a:latin typeface="Nexa Black"/>
              </a:rPr>
              <a:t>A autoridade não está relacionada ao tom de voz, mas à vida de santidade.</a:t>
            </a:r>
            <a:r>
              <a:rPr lang="pt-BR" sz="1900" dirty="0">
                <a:solidFill>
                  <a:schemeClr val="bg1"/>
                </a:solidFill>
                <a:latin typeface="Nexa Black"/>
              </a:rPr>
              <a:t> </a:t>
            </a:r>
          </a:p>
          <a:p>
            <a:endParaRPr lang="pt-BR" sz="1000" dirty="0">
              <a:solidFill>
                <a:schemeClr val="bg1"/>
              </a:solidFill>
              <a:latin typeface="Nexa Black"/>
            </a:endParaRPr>
          </a:p>
          <a:p>
            <a:r>
              <a:rPr lang="pt-BR" sz="1900" dirty="0">
                <a:solidFill>
                  <a:schemeClr val="bg1"/>
                </a:solidFill>
                <a:latin typeface="Nexa Black"/>
              </a:rPr>
              <a:t>A intercessão não é algo novo, não é puramente invenção humana. </a:t>
            </a:r>
          </a:p>
          <a:p>
            <a:r>
              <a:rPr lang="pt-BR" sz="1900" dirty="0">
                <a:solidFill>
                  <a:schemeClr val="bg1"/>
                </a:solidFill>
                <a:latin typeface="Nexa Black"/>
              </a:rPr>
              <a:t>Foi Deus quem quis contar com o homem para salvar seu povo, </a:t>
            </a:r>
          </a:p>
          <a:p>
            <a:r>
              <a:rPr lang="pt-BR" sz="1900" dirty="0">
                <a:solidFill>
                  <a:schemeClr val="bg1"/>
                </a:solidFill>
                <a:latin typeface="Nexa Black"/>
              </a:rPr>
              <a:t>escolhendo alguns que, assim como nós, ao serem chamados para a missão, </a:t>
            </a:r>
          </a:p>
          <a:p>
            <a:r>
              <a:rPr lang="pt-BR" sz="1900" dirty="0">
                <a:solidFill>
                  <a:schemeClr val="bg1"/>
                </a:solidFill>
                <a:latin typeface="Nexa Black"/>
              </a:rPr>
              <a:t>a primeira constatação foi de que não estavam à altura de tão importante tarefa.</a:t>
            </a:r>
          </a:p>
          <a:p>
            <a:endParaRPr lang="pt-BR" sz="1000" dirty="0">
              <a:solidFill>
                <a:schemeClr val="bg1"/>
              </a:solidFill>
              <a:latin typeface="Nexa Black"/>
            </a:endParaRPr>
          </a:p>
          <a:p>
            <a:r>
              <a:rPr lang="pt-BR" sz="1900" dirty="0">
                <a:solidFill>
                  <a:schemeClr val="bg1"/>
                </a:solidFill>
                <a:latin typeface="Nexa Black"/>
              </a:rPr>
              <a:t>Deus não olha as aparências, mas o coração, o reconhecimento das fraquezas </a:t>
            </a:r>
          </a:p>
          <a:p>
            <a:r>
              <a:rPr lang="pt-BR" sz="1900" dirty="0">
                <a:solidFill>
                  <a:schemeClr val="bg1"/>
                </a:solidFill>
                <a:latin typeface="Nexa Black"/>
              </a:rPr>
              <a:t>e limitações, ou seja, a humildade sincera e o esvaziamento de si mesmo </a:t>
            </a:r>
          </a:p>
          <a:p>
            <a:r>
              <a:rPr lang="pt-BR" sz="1900" dirty="0">
                <a:solidFill>
                  <a:schemeClr val="bg1"/>
                </a:solidFill>
                <a:latin typeface="Nexa Black"/>
              </a:rPr>
              <a:t>permitem que o Senhor possa nos encher com seu Espírito Santo.</a:t>
            </a:r>
          </a:p>
          <a:p>
            <a:pPr algn="just"/>
            <a:endParaRPr lang="pt-BR" sz="1900" dirty="0">
              <a:solidFill>
                <a:schemeClr val="bg1"/>
              </a:solidFill>
              <a:latin typeface="Nexa Black"/>
            </a:endParaRPr>
          </a:p>
          <a:p>
            <a:pPr marL="342900" indent="-342900" algn="just">
              <a:buFont typeface="Wingdings" panose="05000000000000000000" pitchFamily="2" charset="2"/>
              <a:buChar char="ü"/>
            </a:pPr>
            <a:endParaRPr lang="pt-BR" sz="1900" dirty="0">
              <a:solidFill>
                <a:schemeClr val="bg1"/>
              </a:solidFill>
              <a:latin typeface="Nexa Black"/>
            </a:endParaRPr>
          </a:p>
        </p:txBody>
      </p:sp>
    </p:spTree>
    <p:extLst>
      <p:ext uri="{BB962C8B-B14F-4D97-AF65-F5344CB8AC3E}">
        <p14:creationId xmlns:p14="http://schemas.microsoft.com/office/powerpoint/2010/main" val="2009564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2.3 Intercessores na Antiga Aliança</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wrap="square"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b="1" dirty="0" err="1">
                <a:solidFill>
                  <a:srgbClr val="FFC000"/>
                </a:solidFill>
                <a:latin typeface="Nexa Black"/>
              </a:rPr>
              <a:t>Gn</a:t>
            </a:r>
            <a:r>
              <a:rPr lang="pt-BR" sz="1900" b="1" dirty="0">
                <a:solidFill>
                  <a:srgbClr val="FFC000"/>
                </a:solidFill>
                <a:latin typeface="Nexa Black"/>
              </a:rPr>
              <a:t> 18, 16ss: </a:t>
            </a:r>
            <a:r>
              <a:rPr lang="pt-BR" sz="1900" dirty="0">
                <a:solidFill>
                  <a:schemeClr val="bg1"/>
                </a:solidFill>
                <a:latin typeface="Nexa Black"/>
              </a:rPr>
              <a:t>Deus antecipa para </a:t>
            </a:r>
            <a:r>
              <a:rPr lang="pt-BR" sz="1900" b="1" dirty="0">
                <a:solidFill>
                  <a:schemeClr val="accent2">
                    <a:lumMod val="60000"/>
                    <a:lumOff val="40000"/>
                  </a:schemeClr>
                </a:solidFill>
                <a:latin typeface="Nexa Black"/>
              </a:rPr>
              <a:t>Abraão</a:t>
            </a:r>
            <a:r>
              <a:rPr lang="pt-BR" sz="1900" dirty="0">
                <a:solidFill>
                  <a:schemeClr val="bg1"/>
                </a:solidFill>
                <a:latin typeface="Nexa Black"/>
              </a:rPr>
              <a:t> o que aconteceria, quando este permanecendo na presença do Senhor, intercede por Sodoma e Gomorra (intercessão de saturação). </a:t>
            </a:r>
          </a:p>
          <a:p>
            <a:pPr marL="342900" indent="-342900" algn="just">
              <a:buFont typeface="Wingdings" panose="05000000000000000000" pitchFamily="2" charset="2"/>
              <a:buChar char="ü"/>
            </a:pPr>
            <a:endParaRPr lang="pt-BR" sz="1000" dirty="0">
              <a:solidFill>
                <a:schemeClr val="bg1"/>
              </a:solidFill>
              <a:latin typeface="Nexa Black"/>
            </a:endParaRPr>
          </a:p>
          <a:p>
            <a:pPr marL="342900" indent="-342900" algn="just">
              <a:buFont typeface="Wingdings" panose="05000000000000000000" pitchFamily="2" charset="2"/>
              <a:buChar char="ü"/>
            </a:pPr>
            <a:r>
              <a:rPr lang="pt-BR" sz="1900" b="1" dirty="0" err="1">
                <a:solidFill>
                  <a:srgbClr val="FFC000"/>
                </a:solidFill>
                <a:latin typeface="Nexa Black"/>
              </a:rPr>
              <a:t>Ex</a:t>
            </a:r>
            <a:r>
              <a:rPr lang="pt-BR" sz="1900" b="1" dirty="0">
                <a:solidFill>
                  <a:srgbClr val="FFC000"/>
                </a:solidFill>
                <a:latin typeface="Nexa Black"/>
              </a:rPr>
              <a:t> 17, 8-16: </a:t>
            </a:r>
            <a:r>
              <a:rPr lang="pt-BR" sz="1900" b="1" dirty="0">
                <a:solidFill>
                  <a:schemeClr val="accent2">
                    <a:lumMod val="60000"/>
                    <a:lumOff val="40000"/>
                  </a:schemeClr>
                </a:solidFill>
                <a:latin typeface="Nexa Black"/>
              </a:rPr>
              <a:t>Moisés</a:t>
            </a:r>
            <a:r>
              <a:rPr lang="pt-BR" sz="1900" dirty="0">
                <a:solidFill>
                  <a:schemeClr val="bg1"/>
                </a:solidFill>
                <a:latin typeface="Nexa Black"/>
              </a:rPr>
              <a:t>, diante da batalha que Josué travou contra os amalecitas, manteve uma intercessão de sustentação e grande clamor, tendo Aarão e </a:t>
            </a:r>
            <a:r>
              <a:rPr lang="pt-BR" sz="1900" dirty="0" err="1">
                <a:solidFill>
                  <a:schemeClr val="bg1"/>
                </a:solidFill>
                <a:latin typeface="Nexa Black"/>
              </a:rPr>
              <a:t>Hur</a:t>
            </a:r>
            <a:r>
              <a:rPr lang="pt-BR" sz="1900" dirty="0">
                <a:solidFill>
                  <a:schemeClr val="bg1"/>
                </a:solidFill>
                <a:latin typeface="Nexa Black"/>
              </a:rPr>
              <a:t> ao seu lado. A força da união levou-os a vitória (intercessão de clamor).</a:t>
            </a:r>
          </a:p>
          <a:p>
            <a:pPr marL="342900" indent="-342900" algn="just">
              <a:buFont typeface="Wingdings" panose="05000000000000000000" pitchFamily="2" charset="2"/>
              <a:buChar char="ü"/>
            </a:pPr>
            <a:endParaRPr lang="pt-BR" sz="1000" dirty="0">
              <a:solidFill>
                <a:schemeClr val="bg1"/>
              </a:solidFill>
              <a:latin typeface="Nexa Black"/>
            </a:endParaRPr>
          </a:p>
          <a:p>
            <a:pPr marL="342900" indent="-342900" algn="just">
              <a:buFont typeface="Wingdings" panose="05000000000000000000" pitchFamily="2" charset="2"/>
              <a:buChar char="ü"/>
            </a:pPr>
            <a:r>
              <a:rPr lang="pt-BR" sz="1900" b="1" dirty="0" err="1">
                <a:solidFill>
                  <a:srgbClr val="FFC000"/>
                </a:solidFill>
                <a:latin typeface="Nexa Black"/>
              </a:rPr>
              <a:t>Nm</a:t>
            </a:r>
            <a:r>
              <a:rPr lang="pt-BR" sz="1900" b="1" dirty="0">
                <a:solidFill>
                  <a:srgbClr val="FFC000"/>
                </a:solidFill>
                <a:latin typeface="Nexa Black"/>
              </a:rPr>
              <a:t> 11,1ss; </a:t>
            </a:r>
            <a:r>
              <a:rPr lang="pt-BR" sz="1900" b="1" dirty="0" err="1">
                <a:solidFill>
                  <a:srgbClr val="FFC000"/>
                </a:solidFill>
                <a:latin typeface="Nexa Black"/>
              </a:rPr>
              <a:t>Ex</a:t>
            </a:r>
            <a:r>
              <a:rPr lang="pt-BR" sz="1900" b="1" dirty="0">
                <a:solidFill>
                  <a:srgbClr val="FFC000"/>
                </a:solidFill>
                <a:latin typeface="Nexa Black"/>
              </a:rPr>
              <a:t> 32,1ss: </a:t>
            </a:r>
            <a:r>
              <a:rPr lang="pt-BR" sz="1900" dirty="0">
                <a:solidFill>
                  <a:schemeClr val="bg1"/>
                </a:solidFill>
                <a:latin typeface="Nexa Black"/>
              </a:rPr>
              <a:t>Diante das murmurações e idolatria do povo, </a:t>
            </a:r>
            <a:r>
              <a:rPr lang="pt-BR" sz="1900" b="1" dirty="0">
                <a:solidFill>
                  <a:schemeClr val="accent2">
                    <a:lumMod val="60000"/>
                    <a:lumOff val="40000"/>
                  </a:schemeClr>
                </a:solidFill>
                <a:latin typeface="Nexa Black"/>
              </a:rPr>
              <a:t>Moisés</a:t>
            </a:r>
            <a:r>
              <a:rPr lang="pt-BR" sz="1900" dirty="0">
                <a:solidFill>
                  <a:schemeClr val="accent2">
                    <a:lumMod val="60000"/>
                    <a:lumOff val="40000"/>
                  </a:schemeClr>
                </a:solidFill>
                <a:latin typeface="Nexa Black"/>
              </a:rPr>
              <a:t> </a:t>
            </a:r>
            <a:r>
              <a:rPr lang="pt-BR" sz="1900" dirty="0">
                <a:solidFill>
                  <a:schemeClr val="bg1"/>
                </a:solidFill>
                <a:latin typeface="Nexa Black"/>
              </a:rPr>
              <a:t>permanece fiel a Palavra e a visão.</a:t>
            </a:r>
          </a:p>
          <a:p>
            <a:pPr marL="342900" indent="-342900" algn="just">
              <a:buFont typeface="Wingdings" panose="05000000000000000000" pitchFamily="2" charset="2"/>
              <a:buChar char="ü"/>
            </a:pPr>
            <a:endParaRPr lang="pt-BR" sz="1000" dirty="0">
              <a:solidFill>
                <a:schemeClr val="bg1"/>
              </a:solidFill>
              <a:latin typeface="Nexa Black"/>
            </a:endParaRPr>
          </a:p>
          <a:p>
            <a:pPr marL="342900" indent="-342900" algn="just">
              <a:buFont typeface="Wingdings" panose="05000000000000000000" pitchFamily="2" charset="2"/>
              <a:buChar char="ü"/>
            </a:pPr>
            <a:r>
              <a:rPr lang="pt-BR" sz="1900" b="1" dirty="0">
                <a:solidFill>
                  <a:srgbClr val="FFC000"/>
                </a:solidFill>
                <a:latin typeface="Nexa Black"/>
              </a:rPr>
              <a:t>Josué 3,17: </a:t>
            </a:r>
            <a:r>
              <a:rPr lang="pt-BR" sz="1900" dirty="0">
                <a:solidFill>
                  <a:schemeClr val="bg1"/>
                </a:solidFill>
                <a:latin typeface="Nexa Black"/>
              </a:rPr>
              <a:t>Sustentação na caminhada rumo a terra prometida para que o povo pudesse passar a pé enxuto.</a:t>
            </a:r>
          </a:p>
          <a:p>
            <a:pPr algn="just"/>
            <a:endParaRPr lang="pt-BR" sz="1900" dirty="0">
              <a:solidFill>
                <a:schemeClr val="bg1"/>
              </a:solidFill>
              <a:latin typeface="Nexa Black"/>
            </a:endParaRPr>
          </a:p>
          <a:p>
            <a:pPr marL="342900" indent="-342900" algn="just">
              <a:buFont typeface="Wingdings" panose="05000000000000000000" pitchFamily="2" charset="2"/>
              <a:buChar char="ü"/>
            </a:pPr>
            <a:endParaRPr lang="pt-BR" sz="1900" dirty="0">
              <a:solidFill>
                <a:schemeClr val="bg1"/>
              </a:solidFill>
              <a:latin typeface="Nexa Black"/>
            </a:endParaRPr>
          </a:p>
          <a:p>
            <a:endParaRPr lang="pt-BR" sz="1900" dirty="0">
              <a:solidFill>
                <a:schemeClr val="bg1"/>
              </a:solidFill>
              <a:latin typeface="Nexa Black"/>
            </a:endParaRPr>
          </a:p>
          <a:p>
            <a:pPr algn="just"/>
            <a:endParaRPr lang="pt-BR" sz="1900" dirty="0">
              <a:solidFill>
                <a:schemeClr val="bg1"/>
              </a:solidFill>
              <a:latin typeface="Nexa Black"/>
            </a:endParaRPr>
          </a:p>
          <a:p>
            <a:pPr marL="342900" indent="-342900" algn="just">
              <a:buFont typeface="Wingdings" panose="05000000000000000000" pitchFamily="2" charset="2"/>
              <a:buChar char="ü"/>
            </a:pPr>
            <a:endParaRPr lang="pt-BR" sz="1900" dirty="0">
              <a:solidFill>
                <a:schemeClr val="bg1"/>
              </a:solidFill>
              <a:latin typeface="Nexa Black"/>
            </a:endParaRPr>
          </a:p>
        </p:txBody>
      </p:sp>
    </p:spTree>
    <p:extLst>
      <p:ext uri="{BB962C8B-B14F-4D97-AF65-F5344CB8AC3E}">
        <p14:creationId xmlns:p14="http://schemas.microsoft.com/office/powerpoint/2010/main" val="175054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2.3 Intercessores na Antiga Aliança</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wrap="square"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b="1" dirty="0">
                <a:solidFill>
                  <a:srgbClr val="FFC000"/>
                </a:solidFill>
                <a:latin typeface="Nexa Black"/>
              </a:rPr>
              <a:t>Josué 6: </a:t>
            </a:r>
            <a:r>
              <a:rPr lang="pt-BR" sz="1900" dirty="0">
                <a:solidFill>
                  <a:schemeClr val="bg1"/>
                </a:solidFill>
                <a:latin typeface="Nexa Black"/>
              </a:rPr>
              <a:t>Na conquista de Jericó, a intercessão em equipe num incessante louvor e clamor derrubou todas as muralhas. </a:t>
            </a:r>
          </a:p>
          <a:p>
            <a:pPr marL="342900" indent="-342900" algn="just">
              <a:buFont typeface="Wingdings" panose="05000000000000000000" pitchFamily="2" charset="2"/>
              <a:buChar char="ü"/>
            </a:pPr>
            <a:endParaRPr lang="pt-BR" sz="1000" dirty="0">
              <a:solidFill>
                <a:schemeClr val="bg1"/>
              </a:solidFill>
              <a:latin typeface="Nexa Black"/>
            </a:endParaRPr>
          </a:p>
          <a:p>
            <a:pPr marL="342900" indent="-342900" algn="just">
              <a:buFont typeface="Wingdings" panose="05000000000000000000" pitchFamily="2" charset="2"/>
              <a:buChar char="ü"/>
            </a:pPr>
            <a:r>
              <a:rPr lang="pt-BR" sz="1900" b="1" dirty="0">
                <a:solidFill>
                  <a:srgbClr val="FFC000"/>
                </a:solidFill>
                <a:latin typeface="Nexa Black"/>
              </a:rPr>
              <a:t>2Cron 20,1-30: </a:t>
            </a:r>
            <a:r>
              <a:rPr lang="pt-BR" sz="1900" dirty="0">
                <a:solidFill>
                  <a:schemeClr val="bg1"/>
                </a:solidFill>
                <a:latin typeface="Nexa Black"/>
              </a:rPr>
              <a:t>Adoração, louvor e humildade, fizeram o povo vencer a batalha.</a:t>
            </a:r>
          </a:p>
          <a:p>
            <a:pPr algn="just"/>
            <a:endParaRPr lang="pt-BR" sz="1000" dirty="0">
              <a:solidFill>
                <a:schemeClr val="bg1"/>
              </a:solidFill>
              <a:latin typeface="Nexa Black"/>
            </a:endParaRPr>
          </a:p>
          <a:p>
            <a:r>
              <a:rPr lang="pt-BR" sz="1900" dirty="0">
                <a:solidFill>
                  <a:schemeClr val="bg1"/>
                </a:solidFill>
                <a:latin typeface="Nexa Black"/>
              </a:rPr>
              <a:t>Várias são as narrativas de intercessão no A.T. </a:t>
            </a:r>
          </a:p>
          <a:p>
            <a:r>
              <a:rPr lang="pt-BR" sz="1900" dirty="0">
                <a:solidFill>
                  <a:schemeClr val="bg1"/>
                </a:solidFill>
                <a:latin typeface="Nexa Black"/>
              </a:rPr>
              <a:t>Os inúmeros intercessores que Deus suscitava na antiga aliança, </a:t>
            </a:r>
          </a:p>
          <a:p>
            <a:r>
              <a:rPr lang="pt-BR" sz="1900" dirty="0">
                <a:solidFill>
                  <a:schemeClr val="bg1"/>
                </a:solidFill>
                <a:latin typeface="Nexa Black"/>
              </a:rPr>
              <a:t>já preparavam e prenunciavam Aquele que exerceria a intercessão perfeita </a:t>
            </a:r>
          </a:p>
          <a:p>
            <a:r>
              <a:rPr lang="pt-BR" sz="1900" dirty="0">
                <a:solidFill>
                  <a:schemeClr val="bg1"/>
                </a:solidFill>
                <a:latin typeface="Nexa Black"/>
              </a:rPr>
              <a:t>e definitiva por todo o povo: Jesus Cristo</a:t>
            </a:r>
          </a:p>
          <a:p>
            <a:pPr marL="342900" indent="-342900" algn="just">
              <a:buFont typeface="Wingdings" panose="05000000000000000000" pitchFamily="2" charset="2"/>
              <a:buChar char="ü"/>
            </a:pPr>
            <a:endParaRPr lang="pt-BR" sz="1900" dirty="0">
              <a:solidFill>
                <a:schemeClr val="bg1"/>
              </a:solidFill>
              <a:latin typeface="Nexa Black"/>
            </a:endParaRPr>
          </a:p>
          <a:p>
            <a:endParaRPr lang="pt-BR" sz="1900" dirty="0">
              <a:solidFill>
                <a:schemeClr val="bg1"/>
              </a:solidFill>
              <a:latin typeface="Nexa Black"/>
            </a:endParaRPr>
          </a:p>
          <a:p>
            <a:pPr algn="just"/>
            <a:endParaRPr lang="pt-BR" sz="1900" dirty="0">
              <a:solidFill>
                <a:schemeClr val="bg1"/>
              </a:solidFill>
              <a:latin typeface="Nexa Black"/>
            </a:endParaRPr>
          </a:p>
          <a:p>
            <a:pPr marL="342900" indent="-342900" algn="just">
              <a:buFont typeface="Wingdings" panose="05000000000000000000" pitchFamily="2" charset="2"/>
              <a:buChar char="ü"/>
            </a:pPr>
            <a:endParaRPr lang="pt-BR" sz="1900" dirty="0">
              <a:solidFill>
                <a:schemeClr val="bg1"/>
              </a:solidFill>
              <a:latin typeface="Nexa Black"/>
            </a:endParaRPr>
          </a:p>
        </p:txBody>
      </p:sp>
    </p:spTree>
    <p:extLst>
      <p:ext uri="{BB962C8B-B14F-4D97-AF65-F5344CB8AC3E}">
        <p14:creationId xmlns:p14="http://schemas.microsoft.com/office/powerpoint/2010/main" val="1016005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2.4 Intercessores na Nova Aliança e nos Evangelhos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wrap="square"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dirty="0">
                <a:solidFill>
                  <a:schemeClr val="bg1"/>
                </a:solidFill>
                <a:latin typeface="Nexa Black"/>
              </a:rPr>
              <a:t>Gabriel, mediador celeste, inicia o diálogo que antecede a Nova e eterna aliança (</a:t>
            </a:r>
            <a:r>
              <a:rPr lang="pt-BR" sz="1900" i="1" dirty="0" err="1">
                <a:solidFill>
                  <a:schemeClr val="bg1"/>
                </a:solidFill>
                <a:latin typeface="Nexa Black"/>
              </a:rPr>
              <a:t>Lc</a:t>
            </a:r>
            <a:r>
              <a:rPr lang="pt-BR" sz="1900" i="1" dirty="0">
                <a:solidFill>
                  <a:schemeClr val="bg1"/>
                </a:solidFill>
                <a:latin typeface="Nexa Black"/>
              </a:rPr>
              <a:t> 1,5-38</a:t>
            </a:r>
            <a:r>
              <a:rPr lang="pt-BR" sz="1900" dirty="0">
                <a:solidFill>
                  <a:schemeClr val="bg1"/>
                </a:solidFill>
                <a:latin typeface="Nexa Black"/>
              </a:rPr>
              <a:t>).</a:t>
            </a:r>
          </a:p>
          <a:p>
            <a:pPr marL="342900" indent="-342900" algn="just">
              <a:buFont typeface="Wingdings" panose="05000000000000000000" pitchFamily="2" charset="2"/>
              <a:buChar char="ü"/>
            </a:pPr>
            <a:endParaRPr lang="pt-BR" sz="1000" dirty="0">
              <a:solidFill>
                <a:schemeClr val="bg1"/>
              </a:solidFill>
              <a:latin typeface="Nexa Black"/>
            </a:endParaRPr>
          </a:p>
          <a:p>
            <a:pPr marL="342900" indent="-342900" algn="just">
              <a:buFont typeface="Wingdings" panose="05000000000000000000" pitchFamily="2" charset="2"/>
              <a:buChar char="ü"/>
            </a:pPr>
            <a:r>
              <a:rPr lang="pt-BR" sz="1900" dirty="0">
                <a:solidFill>
                  <a:schemeClr val="bg1"/>
                </a:solidFill>
                <a:latin typeface="Nexa Black"/>
              </a:rPr>
              <a:t>Maria na bodas de </a:t>
            </a:r>
            <a:r>
              <a:rPr lang="pt-BR" sz="1900" dirty="0" err="1">
                <a:solidFill>
                  <a:schemeClr val="bg1"/>
                </a:solidFill>
                <a:latin typeface="Nexa Black"/>
              </a:rPr>
              <a:t>Caná</a:t>
            </a:r>
            <a:r>
              <a:rPr lang="pt-BR" sz="1900" dirty="0">
                <a:solidFill>
                  <a:schemeClr val="bg1"/>
                </a:solidFill>
                <a:latin typeface="Nexa Black"/>
              </a:rPr>
              <a:t> (</a:t>
            </a:r>
            <a:r>
              <a:rPr lang="pt-BR" sz="1900" i="1" dirty="0" err="1">
                <a:solidFill>
                  <a:schemeClr val="bg1"/>
                </a:solidFill>
                <a:latin typeface="Nexa Black"/>
              </a:rPr>
              <a:t>Jo</a:t>
            </a:r>
            <a:r>
              <a:rPr lang="pt-BR" sz="1900" i="1" dirty="0">
                <a:solidFill>
                  <a:schemeClr val="bg1"/>
                </a:solidFill>
                <a:latin typeface="Nexa Black"/>
              </a:rPr>
              <a:t> 2,1ss</a:t>
            </a:r>
            <a:r>
              <a:rPr lang="pt-BR" sz="1900" dirty="0">
                <a:solidFill>
                  <a:schemeClr val="bg1"/>
                </a:solidFill>
                <a:latin typeface="Nexa Black"/>
              </a:rPr>
              <a:t>).</a:t>
            </a:r>
          </a:p>
          <a:p>
            <a:pPr marL="342900" indent="-342900" algn="just">
              <a:buFont typeface="Wingdings" panose="05000000000000000000" pitchFamily="2" charset="2"/>
              <a:buChar char="ü"/>
            </a:pPr>
            <a:endParaRPr lang="pt-BR" sz="1000" dirty="0">
              <a:solidFill>
                <a:schemeClr val="bg1"/>
              </a:solidFill>
              <a:latin typeface="Nexa Black"/>
            </a:endParaRPr>
          </a:p>
          <a:p>
            <a:pPr marL="342900" indent="-342900" algn="just">
              <a:buFont typeface="Wingdings" panose="05000000000000000000" pitchFamily="2" charset="2"/>
              <a:buChar char="ü"/>
            </a:pPr>
            <a:r>
              <a:rPr lang="pt-BR" sz="1900" dirty="0">
                <a:solidFill>
                  <a:schemeClr val="bg1"/>
                </a:solidFill>
                <a:latin typeface="Nexa Black"/>
              </a:rPr>
              <a:t>Cura do paralítico, intercessão dos amigos (</a:t>
            </a:r>
            <a:r>
              <a:rPr lang="pt-BR" sz="1900" i="1" dirty="0" err="1">
                <a:solidFill>
                  <a:schemeClr val="bg1"/>
                </a:solidFill>
                <a:latin typeface="Nexa Black"/>
              </a:rPr>
              <a:t>Lc</a:t>
            </a:r>
            <a:r>
              <a:rPr lang="pt-BR" sz="1900" i="1" dirty="0">
                <a:solidFill>
                  <a:schemeClr val="bg1"/>
                </a:solidFill>
                <a:latin typeface="Nexa Black"/>
              </a:rPr>
              <a:t> 5, 17ss</a:t>
            </a:r>
            <a:r>
              <a:rPr lang="pt-BR" sz="1900" dirty="0">
                <a:solidFill>
                  <a:schemeClr val="bg1"/>
                </a:solidFill>
                <a:latin typeface="Nexa Black"/>
              </a:rPr>
              <a:t>).</a:t>
            </a:r>
          </a:p>
          <a:p>
            <a:pPr marL="342900" indent="-342900" algn="just">
              <a:buFont typeface="Wingdings" panose="05000000000000000000" pitchFamily="2" charset="2"/>
              <a:buChar char="ü"/>
            </a:pPr>
            <a:endParaRPr lang="pt-BR" sz="1000" dirty="0">
              <a:solidFill>
                <a:schemeClr val="bg1"/>
              </a:solidFill>
              <a:latin typeface="Nexa Black"/>
            </a:endParaRPr>
          </a:p>
          <a:p>
            <a:pPr marL="342900" indent="-342900" algn="just">
              <a:buFont typeface="Wingdings" panose="05000000000000000000" pitchFamily="2" charset="2"/>
              <a:buChar char="ü"/>
            </a:pPr>
            <a:r>
              <a:rPr lang="pt-BR" sz="1900" dirty="0">
                <a:solidFill>
                  <a:schemeClr val="bg1"/>
                </a:solidFill>
                <a:latin typeface="Nexa Black"/>
              </a:rPr>
              <a:t>O servo do centurião, a intercessão prova de fé de um pagão (</a:t>
            </a:r>
            <a:r>
              <a:rPr lang="pt-BR" sz="1900" i="1" dirty="0" err="1">
                <a:solidFill>
                  <a:schemeClr val="bg1"/>
                </a:solidFill>
                <a:latin typeface="Nexa Black"/>
              </a:rPr>
              <a:t>Lc</a:t>
            </a:r>
            <a:r>
              <a:rPr lang="pt-BR" sz="1900" i="1" dirty="0">
                <a:solidFill>
                  <a:schemeClr val="bg1"/>
                </a:solidFill>
                <a:latin typeface="Nexa Black"/>
              </a:rPr>
              <a:t> 7, 1ss</a:t>
            </a:r>
            <a:r>
              <a:rPr lang="pt-BR" sz="1900" dirty="0">
                <a:solidFill>
                  <a:schemeClr val="bg1"/>
                </a:solidFill>
                <a:latin typeface="Nexa Black"/>
              </a:rPr>
              <a:t>)</a:t>
            </a:r>
          </a:p>
          <a:p>
            <a:pPr marL="342900" indent="-342900" algn="just">
              <a:buFont typeface="Wingdings" panose="05000000000000000000" pitchFamily="2" charset="2"/>
              <a:buChar char="ü"/>
            </a:pPr>
            <a:endParaRPr lang="pt-BR" sz="1000" dirty="0">
              <a:solidFill>
                <a:schemeClr val="bg1"/>
              </a:solidFill>
              <a:latin typeface="Nexa Black"/>
            </a:endParaRPr>
          </a:p>
          <a:p>
            <a:pPr marL="342900" indent="-342900" algn="just">
              <a:buFont typeface="Wingdings" panose="05000000000000000000" pitchFamily="2" charset="2"/>
              <a:buChar char="ü"/>
            </a:pPr>
            <a:r>
              <a:rPr lang="pt-BR" sz="1900" dirty="0">
                <a:solidFill>
                  <a:schemeClr val="bg1"/>
                </a:solidFill>
                <a:latin typeface="Nexa Black"/>
              </a:rPr>
              <a:t>Ressurreição de Lázaro. A intercessão de Marta e Maria e a compaixão de Jesus pelos que sofrem (</a:t>
            </a:r>
            <a:r>
              <a:rPr lang="pt-BR" sz="1900" i="1" dirty="0" err="1">
                <a:solidFill>
                  <a:schemeClr val="bg1"/>
                </a:solidFill>
                <a:latin typeface="Nexa Black"/>
              </a:rPr>
              <a:t>Jo</a:t>
            </a:r>
            <a:r>
              <a:rPr lang="pt-BR" sz="1900" i="1" dirty="0">
                <a:solidFill>
                  <a:schemeClr val="bg1"/>
                </a:solidFill>
                <a:latin typeface="Nexa Black"/>
              </a:rPr>
              <a:t> 11, 1ss</a:t>
            </a:r>
            <a:r>
              <a:rPr lang="pt-BR" sz="1900" dirty="0">
                <a:solidFill>
                  <a:schemeClr val="bg1"/>
                </a:solidFill>
                <a:latin typeface="Nexa Black"/>
              </a:rPr>
              <a:t>)</a:t>
            </a:r>
          </a:p>
        </p:txBody>
      </p:sp>
    </p:spTree>
    <p:extLst>
      <p:ext uri="{BB962C8B-B14F-4D97-AF65-F5344CB8AC3E}">
        <p14:creationId xmlns:p14="http://schemas.microsoft.com/office/powerpoint/2010/main" val="2147759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2.5 Intercessão no Ato dos Apóstolos e nas Epístolas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wrap="square"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dirty="0">
                <a:solidFill>
                  <a:schemeClr val="bg1"/>
                </a:solidFill>
                <a:latin typeface="Nexa Black"/>
              </a:rPr>
              <a:t>A intercessão de Estevão, numa atitude de perdão e misericórdia (</a:t>
            </a:r>
            <a:r>
              <a:rPr lang="pt-BR" sz="1900" i="1" dirty="0">
                <a:solidFill>
                  <a:schemeClr val="bg1"/>
                </a:solidFill>
                <a:latin typeface="Nexa Black"/>
              </a:rPr>
              <a:t>At 7, 54-60</a:t>
            </a:r>
            <a:r>
              <a:rPr lang="pt-BR" sz="1900" dirty="0">
                <a:solidFill>
                  <a:schemeClr val="bg1"/>
                </a:solidFill>
                <a:latin typeface="Nexa Black"/>
              </a:rPr>
              <a:t>).</a:t>
            </a:r>
          </a:p>
          <a:p>
            <a:pPr marL="342900" indent="-342900" algn="just">
              <a:buFont typeface="Wingdings" panose="05000000000000000000" pitchFamily="2" charset="2"/>
              <a:buChar char="ü"/>
            </a:pPr>
            <a:endParaRPr lang="pt-BR" sz="1000" dirty="0">
              <a:solidFill>
                <a:schemeClr val="bg1"/>
              </a:solidFill>
              <a:latin typeface="Nexa Black"/>
            </a:endParaRPr>
          </a:p>
          <a:p>
            <a:pPr marL="342900" indent="-342900" algn="just">
              <a:buFont typeface="Wingdings" panose="05000000000000000000" pitchFamily="2" charset="2"/>
              <a:buChar char="ü"/>
            </a:pPr>
            <a:r>
              <a:rPr lang="pt-BR" sz="1900" dirty="0">
                <a:solidFill>
                  <a:schemeClr val="bg1"/>
                </a:solidFill>
                <a:latin typeface="Nexa Black"/>
              </a:rPr>
              <a:t>Paulo exorta para que todos intercedam pelos que estão constituídos em autoridade (</a:t>
            </a:r>
            <a:r>
              <a:rPr lang="pt-BR" sz="1900" i="1" dirty="0">
                <a:solidFill>
                  <a:schemeClr val="bg1"/>
                </a:solidFill>
                <a:latin typeface="Nexa Black"/>
              </a:rPr>
              <a:t>1Tim 2, 1-2</a:t>
            </a:r>
            <a:r>
              <a:rPr lang="pt-BR" sz="1900" dirty="0">
                <a:solidFill>
                  <a:schemeClr val="bg1"/>
                </a:solidFill>
                <a:latin typeface="Nexa Black"/>
              </a:rPr>
              <a:t>).</a:t>
            </a:r>
          </a:p>
        </p:txBody>
      </p:sp>
    </p:spTree>
    <p:extLst>
      <p:ext uri="{BB962C8B-B14F-4D97-AF65-F5344CB8AC3E}">
        <p14:creationId xmlns:p14="http://schemas.microsoft.com/office/powerpoint/2010/main" val="2923392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 A intercessão dos Santos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Desde os tempos apostólicos a Igreja ensina que os que morreram </a:t>
            </a:r>
          </a:p>
          <a:p>
            <a:r>
              <a:rPr lang="pt-BR" sz="1900" dirty="0">
                <a:solidFill>
                  <a:schemeClr val="bg1"/>
                </a:solidFill>
                <a:latin typeface="Nexa Black"/>
              </a:rPr>
              <a:t>na amizade do Senhor, não só podem como estão orando pela salvação </a:t>
            </a:r>
          </a:p>
          <a:p>
            <a:r>
              <a:rPr lang="pt-BR" sz="1900" dirty="0">
                <a:solidFill>
                  <a:schemeClr val="bg1"/>
                </a:solidFill>
                <a:latin typeface="Nexa Black"/>
              </a:rPr>
              <a:t>daqueles que ainda se encontram na terra. </a:t>
            </a:r>
          </a:p>
          <a:p>
            <a:r>
              <a:rPr lang="pt-BR" sz="1900" dirty="0">
                <a:solidFill>
                  <a:schemeClr val="bg1"/>
                </a:solidFill>
                <a:latin typeface="Nexa Black"/>
              </a:rPr>
              <a:t>Tal conceito é conhecido como a intercessão dos santos.</a:t>
            </a:r>
          </a:p>
        </p:txBody>
      </p:sp>
    </p:spTree>
    <p:extLst>
      <p:ext uri="{BB962C8B-B14F-4D97-AF65-F5344CB8AC3E}">
        <p14:creationId xmlns:p14="http://schemas.microsoft.com/office/powerpoint/2010/main" val="4285512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 A intercessão dos Santos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b="1" dirty="0">
                <a:solidFill>
                  <a:srgbClr val="FFC000"/>
                </a:solidFill>
                <a:latin typeface="Nexa Black"/>
              </a:rPr>
              <a:t>A Doutrina: </a:t>
            </a:r>
            <a:r>
              <a:rPr lang="pt-BR" sz="1900" dirty="0">
                <a:solidFill>
                  <a:schemeClr val="bg1"/>
                </a:solidFill>
                <a:latin typeface="Nexa Black"/>
              </a:rPr>
              <a:t>Sobre a doutrina da intercessão dos santos, o Catecismo da Igreja Católica ensina: </a:t>
            </a:r>
            <a:r>
              <a:rPr lang="pt-BR" sz="1900" b="1" i="1" dirty="0">
                <a:solidFill>
                  <a:schemeClr val="accent6">
                    <a:lumMod val="60000"/>
                    <a:lumOff val="40000"/>
                  </a:schemeClr>
                </a:solidFill>
                <a:latin typeface="Nexa Black"/>
              </a:rPr>
              <a:t>"Pelo fato que os do céu estão mais intimamente unidos com Cristo, consolidam mais firmemente a toda a Igreja na santidade... Não deixam de interceder por nós ante o Pai. Apresentam por meio do único Mediador entre Deus e os homens, Cristo Jesus, os méritos que adquiriram na terra... Sua solicitude fraterna ajuda, pois, muito a nossa debilidade" (CIC 956).</a:t>
            </a:r>
          </a:p>
          <a:p>
            <a:pPr marL="342900" indent="-342900" algn="just">
              <a:buFont typeface="Wingdings" panose="05000000000000000000" pitchFamily="2" charset="2"/>
              <a:buChar char="ü"/>
            </a:pPr>
            <a:endParaRPr lang="pt-BR" sz="1000" b="1" i="1" dirty="0">
              <a:solidFill>
                <a:schemeClr val="accent6">
                  <a:lumMod val="60000"/>
                  <a:lumOff val="40000"/>
                </a:schemeClr>
              </a:solidFill>
              <a:latin typeface="Nexa Black"/>
            </a:endParaRPr>
          </a:p>
          <a:p>
            <a:r>
              <a:rPr lang="pt-BR" sz="1900" dirty="0">
                <a:solidFill>
                  <a:schemeClr val="bg1"/>
                </a:solidFill>
                <a:latin typeface="Nexa Black"/>
              </a:rPr>
              <a:t>Portanto, para a Igreja Católica, os santos intercedem por nós junto ao Pai, </a:t>
            </a:r>
          </a:p>
          <a:p>
            <a:r>
              <a:rPr lang="pt-BR" sz="1900" dirty="0">
                <a:solidFill>
                  <a:schemeClr val="bg1"/>
                </a:solidFill>
                <a:latin typeface="Nexa Black"/>
              </a:rPr>
              <a:t>não pelos seus méritos, mas pelos méritos de Cristo Nosso Senhor, </a:t>
            </a:r>
          </a:p>
          <a:p>
            <a:r>
              <a:rPr lang="pt-BR" sz="1900" dirty="0">
                <a:solidFill>
                  <a:schemeClr val="bg1"/>
                </a:solidFill>
                <a:latin typeface="Nexa Black"/>
              </a:rPr>
              <a:t>o único Mediador entre Deus e os homens.</a:t>
            </a:r>
          </a:p>
        </p:txBody>
      </p:sp>
    </p:spTree>
    <p:extLst>
      <p:ext uri="{BB962C8B-B14F-4D97-AF65-F5344CB8AC3E}">
        <p14:creationId xmlns:p14="http://schemas.microsoft.com/office/powerpoint/2010/main" val="2151767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3.1 Objeções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Os adeptos do fundamentalismo bíblico normalmente apresentam </a:t>
            </a:r>
          </a:p>
          <a:p>
            <a:r>
              <a:rPr lang="pt-BR" sz="1900" dirty="0">
                <a:solidFill>
                  <a:schemeClr val="bg1"/>
                </a:solidFill>
                <a:latin typeface="Nexa Black"/>
              </a:rPr>
              <a:t>uma série de objeções à doutrina da intercessão dos santos. </a:t>
            </a:r>
          </a:p>
          <a:p>
            <a:r>
              <a:rPr lang="pt-BR" sz="1900" dirty="0">
                <a:solidFill>
                  <a:schemeClr val="bg1"/>
                </a:solidFill>
                <a:latin typeface="Nexa Black"/>
              </a:rPr>
              <a:t>Neste artigo iremos confrontar as principais.</a:t>
            </a:r>
          </a:p>
        </p:txBody>
      </p:sp>
    </p:spTree>
    <p:extLst>
      <p:ext uri="{BB962C8B-B14F-4D97-AF65-F5344CB8AC3E}">
        <p14:creationId xmlns:p14="http://schemas.microsoft.com/office/powerpoint/2010/main" val="26270700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3.2 1ª Objeção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b="1" dirty="0">
                <a:solidFill>
                  <a:srgbClr val="FFC000"/>
                </a:solidFill>
                <a:latin typeface="Nexa Black"/>
              </a:rPr>
              <a:t>1ª Objeção: Cristo é o Único Mediador Entre Deus e os Homens</a:t>
            </a:r>
          </a:p>
          <a:p>
            <a:pPr algn="just"/>
            <a:r>
              <a:rPr lang="pt-BR" sz="1900" dirty="0">
                <a:solidFill>
                  <a:schemeClr val="bg1"/>
                </a:solidFill>
                <a:latin typeface="Nexa Black"/>
              </a:rPr>
              <a:t>Esta é a principal objeção à doutrina da intercessão dos Santos. Os adeptos desta objeção fundamentam sua posição em 1Tim 2, 5 onde lemos: </a:t>
            </a:r>
            <a:r>
              <a:rPr lang="pt-BR" sz="1900" b="1" i="1" dirty="0">
                <a:solidFill>
                  <a:schemeClr val="accent6">
                    <a:lumMod val="60000"/>
                    <a:lumOff val="40000"/>
                  </a:schemeClr>
                </a:solidFill>
                <a:latin typeface="Nexa Black"/>
              </a:rPr>
              <a:t>"Pois há um só Deus, e um só mediador entre Deus e os homens, um homem, Cristo Jesus"</a:t>
            </a:r>
            <a:r>
              <a:rPr lang="pt-BR" sz="1900" dirty="0">
                <a:solidFill>
                  <a:schemeClr val="bg1"/>
                </a:solidFill>
                <a:latin typeface="Nexa Black"/>
              </a:rPr>
              <a:t>. Para eles, a Sagrada Escritura não deixa dúvidas de que só Jesus pode interceder pelos homens junto a Deus.</a:t>
            </a:r>
          </a:p>
          <a:p>
            <a:pPr algn="just"/>
            <a:endParaRPr lang="pt-BR" sz="1000" dirty="0">
              <a:solidFill>
                <a:schemeClr val="bg1"/>
              </a:solidFill>
              <a:latin typeface="Nexa Black"/>
            </a:endParaRPr>
          </a:p>
          <a:p>
            <a:pPr algn="just"/>
            <a:r>
              <a:rPr lang="pt-BR" sz="1900" dirty="0">
                <a:solidFill>
                  <a:schemeClr val="bg1"/>
                </a:solidFill>
                <a:latin typeface="Nexa Black"/>
              </a:rPr>
              <a:t>Se isto é verdade, por que São Paulo ensinaria que nós cristãos devemos dirigir orações a Deus em favor de outras pessoas? Vejam 1Tim 2, 1: </a:t>
            </a:r>
            <a:r>
              <a:rPr lang="pt-BR" sz="1900" b="1" i="1" dirty="0">
                <a:solidFill>
                  <a:schemeClr val="accent6">
                    <a:lumMod val="60000"/>
                    <a:lumOff val="40000"/>
                  </a:schemeClr>
                </a:solidFill>
                <a:latin typeface="Nexa Black"/>
              </a:rPr>
              <a:t>"Acima de tudo, recomendo que se façam súplicas, pedidos e intercessões, ações de graças por todos os homens, pelos reis e por todos os que estão constituídos em autoridade, para que possamos viver uma vida calma e tranquila, com toda a piedade e honestidade."</a:t>
            </a:r>
          </a:p>
        </p:txBody>
      </p:sp>
    </p:spTree>
    <p:extLst>
      <p:ext uri="{BB962C8B-B14F-4D97-AF65-F5344CB8AC3E}">
        <p14:creationId xmlns:p14="http://schemas.microsoft.com/office/powerpoint/2010/main" val="193549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user\Desktop\gabriel\template\bg-comum.png">
            <a:extLst>
              <a:ext uri="{FF2B5EF4-FFF2-40B4-BE49-F238E27FC236}">
                <a16:creationId xmlns:a16="http://schemas.microsoft.com/office/drawing/2014/main" id="{91BFC4CF-AB31-4E7F-8BF2-A70601EA04DC}"/>
              </a:ext>
            </a:extLst>
          </p:cNvPr>
          <p:cNvPicPr>
            <a:picLocks noChangeAspect="1" noChangeArrowheads="1"/>
          </p:cNvPicPr>
          <p:nvPr/>
        </p:nvPicPr>
        <p:blipFill>
          <a:blip r:embed="rId2"/>
          <a:srcRect/>
          <a:stretch>
            <a:fillRect/>
          </a:stretch>
        </p:blipFill>
        <p:spPr bwMode="auto">
          <a:xfrm>
            <a:off x="0" y="0"/>
            <a:ext cx="9144000" cy="6858000"/>
          </a:xfrm>
          <a:prstGeom prst="rect">
            <a:avLst/>
          </a:prstGeom>
          <a:noFill/>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9" name="Retângulo: Cantos Arredondados 8">
            <a:extLst>
              <a:ext uri="{FF2B5EF4-FFF2-40B4-BE49-F238E27FC236}">
                <a16:creationId xmlns:a16="http://schemas.microsoft.com/office/drawing/2014/main" id="{D1C3AD0D-78BC-4063-BA63-549CC4A251BF}"/>
              </a:ext>
            </a:extLst>
          </p:cNvPr>
          <p:cNvSpPr/>
          <p:nvPr/>
        </p:nvSpPr>
        <p:spPr>
          <a:xfrm>
            <a:off x="674884" y="980728"/>
            <a:ext cx="7486600" cy="456795"/>
          </a:xfrm>
          <a:prstGeom prst="roundRect">
            <a:avLst/>
          </a:prstGeom>
          <a:solidFill>
            <a:schemeClr val="bg1"/>
          </a:solidFill>
          <a:ln>
            <a:solidFill>
              <a:srgbClr val="392113"/>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r>
              <a:rPr lang="pt-BR" sz="2000" b="1" dirty="0">
                <a:solidFill>
                  <a:srgbClr val="392113"/>
                </a:solidFill>
                <a:latin typeface="Nexa Black"/>
                <a:hlinkClick r:id="rId4" action="ppaction://hlinksldjump"/>
              </a:rPr>
              <a:t>1. O que é oração?</a:t>
            </a:r>
            <a:endParaRPr lang="pt-BR" sz="2000" b="1" dirty="0">
              <a:solidFill>
                <a:srgbClr val="392113"/>
              </a:solidFill>
              <a:latin typeface="Nexa Black"/>
            </a:endParaRPr>
          </a:p>
        </p:txBody>
      </p:sp>
      <p:sp>
        <p:nvSpPr>
          <p:cNvPr id="11" name="Retângulo: Cantos Arredondados 10">
            <a:extLst>
              <a:ext uri="{FF2B5EF4-FFF2-40B4-BE49-F238E27FC236}">
                <a16:creationId xmlns:a16="http://schemas.microsoft.com/office/drawing/2014/main" id="{AD3C4204-6A77-45A3-9328-B42B22F08C88}"/>
              </a:ext>
            </a:extLst>
          </p:cNvPr>
          <p:cNvSpPr/>
          <p:nvPr/>
        </p:nvSpPr>
        <p:spPr>
          <a:xfrm>
            <a:off x="683568" y="1543270"/>
            <a:ext cx="7486600" cy="456795"/>
          </a:xfrm>
          <a:prstGeom prst="roundRect">
            <a:avLst/>
          </a:prstGeom>
          <a:solidFill>
            <a:schemeClr val="bg1"/>
          </a:solidFill>
          <a:ln>
            <a:solidFill>
              <a:srgbClr val="392113"/>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r>
              <a:rPr lang="pt-BR" sz="2000" b="1" dirty="0">
                <a:solidFill>
                  <a:srgbClr val="392113"/>
                </a:solidFill>
                <a:latin typeface="Nexa Black"/>
                <a:hlinkClick r:id="rId5" action="ppaction://hlinksldjump"/>
              </a:rPr>
              <a:t>2. O que é interceder?</a:t>
            </a:r>
            <a:endParaRPr lang="pt-BR" sz="2000" b="1" dirty="0">
              <a:solidFill>
                <a:srgbClr val="392113"/>
              </a:solidFill>
              <a:latin typeface="Nexa Black"/>
            </a:endParaRP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Sumário</a:t>
            </a:r>
          </a:p>
        </p:txBody>
      </p:sp>
      <p:sp>
        <p:nvSpPr>
          <p:cNvPr id="18" name="Retângulo: Cantos Arredondados 17">
            <a:extLst>
              <a:ext uri="{FF2B5EF4-FFF2-40B4-BE49-F238E27FC236}">
                <a16:creationId xmlns:a16="http://schemas.microsoft.com/office/drawing/2014/main" id="{4D845398-54B0-4E83-BC7C-2271396D1A31}"/>
              </a:ext>
            </a:extLst>
          </p:cNvPr>
          <p:cNvSpPr/>
          <p:nvPr/>
        </p:nvSpPr>
        <p:spPr>
          <a:xfrm>
            <a:off x="1118324" y="2109105"/>
            <a:ext cx="7051844" cy="456795"/>
          </a:xfrm>
          <a:prstGeom prst="roundRect">
            <a:avLst/>
          </a:prstGeom>
          <a:solidFill>
            <a:srgbClr val="A2926A"/>
          </a:solidFill>
          <a:ln>
            <a:solidFill>
              <a:srgbClr val="392113"/>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r>
              <a:rPr lang="pt-BR" sz="2000" b="1" dirty="0">
                <a:solidFill>
                  <a:srgbClr val="392113"/>
                </a:solidFill>
                <a:latin typeface="Nexa Black"/>
                <a:hlinkClick r:id="rId6" action="ppaction://hlinksldjump"/>
              </a:rPr>
              <a:t>2.1 As três etapas na oração de intercessão</a:t>
            </a:r>
            <a:endParaRPr lang="pt-BR" sz="2000" b="1" dirty="0">
              <a:solidFill>
                <a:srgbClr val="392113"/>
              </a:solidFill>
              <a:latin typeface="Nexa Black"/>
            </a:endParaRPr>
          </a:p>
        </p:txBody>
      </p:sp>
      <p:sp>
        <p:nvSpPr>
          <p:cNvPr id="19" name="Retângulo: Cantos Arredondados 18">
            <a:extLst>
              <a:ext uri="{FF2B5EF4-FFF2-40B4-BE49-F238E27FC236}">
                <a16:creationId xmlns:a16="http://schemas.microsoft.com/office/drawing/2014/main" id="{04FA4FF5-A64E-4BE3-977A-8BEC184996A0}"/>
              </a:ext>
            </a:extLst>
          </p:cNvPr>
          <p:cNvSpPr/>
          <p:nvPr/>
        </p:nvSpPr>
        <p:spPr>
          <a:xfrm>
            <a:off x="1109640" y="2667803"/>
            <a:ext cx="7051844" cy="456795"/>
          </a:xfrm>
          <a:prstGeom prst="roundRect">
            <a:avLst/>
          </a:prstGeom>
          <a:solidFill>
            <a:srgbClr val="A2926A"/>
          </a:solidFill>
          <a:ln>
            <a:solidFill>
              <a:srgbClr val="392113"/>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r>
              <a:rPr lang="pt-BR" sz="2000" b="1" dirty="0">
                <a:solidFill>
                  <a:srgbClr val="392113"/>
                </a:solidFill>
                <a:latin typeface="Nexa Black"/>
                <a:hlinkClick r:id="rId7" action="ppaction://hlinksldjump"/>
              </a:rPr>
              <a:t>2.2 Intercessão é...</a:t>
            </a:r>
            <a:endParaRPr lang="pt-BR" sz="2000" b="1" dirty="0">
              <a:solidFill>
                <a:srgbClr val="392113"/>
              </a:solidFill>
              <a:latin typeface="Nexa Black"/>
            </a:endParaRPr>
          </a:p>
        </p:txBody>
      </p:sp>
      <p:sp>
        <p:nvSpPr>
          <p:cNvPr id="20" name="Retângulo: Cantos Arredondados 19">
            <a:extLst>
              <a:ext uri="{FF2B5EF4-FFF2-40B4-BE49-F238E27FC236}">
                <a16:creationId xmlns:a16="http://schemas.microsoft.com/office/drawing/2014/main" id="{3EF4A1E9-2942-4234-81AE-A42FB28AB89A}"/>
              </a:ext>
            </a:extLst>
          </p:cNvPr>
          <p:cNvSpPr/>
          <p:nvPr/>
        </p:nvSpPr>
        <p:spPr>
          <a:xfrm>
            <a:off x="1118324" y="3226501"/>
            <a:ext cx="7051844" cy="456795"/>
          </a:xfrm>
          <a:prstGeom prst="roundRect">
            <a:avLst/>
          </a:prstGeom>
          <a:solidFill>
            <a:srgbClr val="A2926A"/>
          </a:solidFill>
          <a:ln>
            <a:solidFill>
              <a:srgbClr val="392113"/>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r>
              <a:rPr lang="pt-BR" sz="2000" b="1" dirty="0">
                <a:solidFill>
                  <a:srgbClr val="392113"/>
                </a:solidFill>
                <a:latin typeface="Nexa Black"/>
                <a:hlinkClick r:id="rId8" action="ppaction://hlinksldjump"/>
              </a:rPr>
              <a:t>2.3 Intercessores na Antiga Aliança</a:t>
            </a:r>
            <a:endParaRPr lang="pt-BR" sz="2000" b="1" dirty="0">
              <a:solidFill>
                <a:srgbClr val="392113"/>
              </a:solidFill>
              <a:latin typeface="Nexa Black"/>
            </a:endParaRPr>
          </a:p>
        </p:txBody>
      </p:sp>
      <p:sp>
        <p:nvSpPr>
          <p:cNvPr id="21" name="Retângulo: Cantos Arredondados 20">
            <a:extLst>
              <a:ext uri="{FF2B5EF4-FFF2-40B4-BE49-F238E27FC236}">
                <a16:creationId xmlns:a16="http://schemas.microsoft.com/office/drawing/2014/main" id="{8E0A6BE4-6456-4377-A6F4-2D449DCFB6E4}"/>
              </a:ext>
            </a:extLst>
          </p:cNvPr>
          <p:cNvSpPr/>
          <p:nvPr/>
        </p:nvSpPr>
        <p:spPr>
          <a:xfrm>
            <a:off x="1119506" y="3792336"/>
            <a:ext cx="7051844" cy="456795"/>
          </a:xfrm>
          <a:prstGeom prst="roundRect">
            <a:avLst/>
          </a:prstGeom>
          <a:solidFill>
            <a:srgbClr val="A2926A"/>
          </a:solidFill>
          <a:ln>
            <a:solidFill>
              <a:srgbClr val="392113"/>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r>
              <a:rPr lang="pt-BR" sz="2000" b="1" dirty="0">
                <a:solidFill>
                  <a:srgbClr val="392113"/>
                </a:solidFill>
                <a:latin typeface="Nexa Black"/>
                <a:hlinkClick r:id="rId9" action="ppaction://hlinksldjump"/>
              </a:rPr>
              <a:t>2.4 Intercessores na Nova Aliança e nos Evangelhos</a:t>
            </a:r>
            <a:endParaRPr lang="pt-BR" sz="2000" b="1" dirty="0">
              <a:solidFill>
                <a:srgbClr val="392113"/>
              </a:solidFill>
              <a:latin typeface="Nexa Black"/>
            </a:endParaRPr>
          </a:p>
        </p:txBody>
      </p:sp>
      <p:sp>
        <p:nvSpPr>
          <p:cNvPr id="22" name="Retângulo: Cantos Arredondados 21">
            <a:extLst>
              <a:ext uri="{FF2B5EF4-FFF2-40B4-BE49-F238E27FC236}">
                <a16:creationId xmlns:a16="http://schemas.microsoft.com/office/drawing/2014/main" id="{71A2E9AE-39D0-4C30-A930-154ABEDD4E9C}"/>
              </a:ext>
            </a:extLst>
          </p:cNvPr>
          <p:cNvSpPr/>
          <p:nvPr/>
        </p:nvSpPr>
        <p:spPr>
          <a:xfrm>
            <a:off x="1128947" y="4357307"/>
            <a:ext cx="7051844" cy="456795"/>
          </a:xfrm>
          <a:prstGeom prst="roundRect">
            <a:avLst/>
          </a:prstGeom>
          <a:solidFill>
            <a:srgbClr val="A2926A"/>
          </a:solidFill>
          <a:ln>
            <a:solidFill>
              <a:srgbClr val="392113"/>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r>
              <a:rPr lang="pt-BR" sz="2000" b="1" dirty="0">
                <a:solidFill>
                  <a:srgbClr val="392113"/>
                </a:solidFill>
                <a:latin typeface="Nexa Black"/>
                <a:hlinkClick r:id="rId10" action="ppaction://hlinksldjump"/>
              </a:rPr>
              <a:t>2.5 Intercessão no Ato dos Apóstolos e nas Epístolas</a:t>
            </a:r>
            <a:endParaRPr lang="pt-BR" sz="2000" b="1" dirty="0">
              <a:solidFill>
                <a:srgbClr val="392113"/>
              </a:solidFill>
              <a:latin typeface="Nexa Black"/>
            </a:endParaRPr>
          </a:p>
        </p:txBody>
      </p:sp>
    </p:spTree>
    <p:extLst>
      <p:ext uri="{BB962C8B-B14F-4D97-AF65-F5344CB8AC3E}">
        <p14:creationId xmlns:p14="http://schemas.microsoft.com/office/powerpoint/2010/main" val="1134584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3.2 1ªObjeção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pt-BR" sz="1900" dirty="0">
                <a:solidFill>
                  <a:schemeClr val="bg1"/>
                </a:solidFill>
                <a:latin typeface="Nexa Black"/>
              </a:rPr>
              <a:t>No exposto anteriormente não está São Paulo nos pedindo para que sejamos intercessores (mediadores) junto a Deus por todas as pessoas da terra? Estaria então o Santo Apóstolo se contradizendo? É claro que não. A questão é que a natureza da mediação tratada no versículo 1 é diferente da do versículo 5.</a:t>
            </a:r>
          </a:p>
          <a:p>
            <a:pPr algn="just"/>
            <a:endParaRPr lang="pt-BR" sz="1000" dirty="0">
              <a:solidFill>
                <a:schemeClr val="bg1"/>
              </a:solidFill>
              <a:latin typeface="Nexa Black"/>
            </a:endParaRPr>
          </a:p>
          <a:p>
            <a:pPr algn="just"/>
            <a:r>
              <a:rPr lang="pt-BR" sz="1900" dirty="0">
                <a:solidFill>
                  <a:schemeClr val="bg1"/>
                </a:solidFill>
                <a:latin typeface="Nexa Black"/>
              </a:rPr>
              <a:t>A mediação tratada em 1Tm 2, 5 refere-se à </a:t>
            </a:r>
            <a:r>
              <a:rPr lang="pt-BR" sz="1900" b="1" dirty="0">
                <a:solidFill>
                  <a:schemeClr val="accent2">
                    <a:lumMod val="60000"/>
                    <a:lumOff val="40000"/>
                  </a:schemeClr>
                </a:solidFill>
                <a:latin typeface="Nexa Black"/>
              </a:rPr>
              <a:t>Nova e Eterna Aliança</a:t>
            </a:r>
            <a:r>
              <a:rPr lang="pt-BR" sz="1900" dirty="0">
                <a:solidFill>
                  <a:schemeClr val="bg1"/>
                </a:solidFill>
                <a:latin typeface="Nexa Black"/>
              </a:rPr>
              <a:t>. No A.T a mediação entre Deus e os homens se dava através da prática da Lei. No N.T, é Cristo que nos reconcilia com Deus, através de seu sacrifício na cruz. É neste sentido que Ele é nosso único mediador, pois foi somente através Dele que recuperamos para sempre a amizade com Deus, como bem foi exposto por São Paulo: </a:t>
            </a:r>
            <a:r>
              <a:rPr lang="pt-BR" sz="1900" b="1" i="1" dirty="0">
                <a:solidFill>
                  <a:schemeClr val="accent6">
                    <a:lumMod val="60000"/>
                    <a:lumOff val="40000"/>
                  </a:schemeClr>
                </a:solidFill>
                <a:latin typeface="Nexa Black"/>
              </a:rPr>
              <a:t>"Assim como pela desobediência de um só homem foram todos constituídos pecadores, assim pela obediência de um só todos se tornarão justos."(Rom 5,19).</a:t>
            </a:r>
          </a:p>
        </p:txBody>
      </p:sp>
    </p:spTree>
    <p:extLst>
      <p:ext uri="{BB962C8B-B14F-4D97-AF65-F5344CB8AC3E}">
        <p14:creationId xmlns:p14="http://schemas.microsoft.com/office/powerpoint/2010/main" val="41238617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3.2 1ª Objeção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pt-BR" sz="1900" dirty="0">
                <a:solidFill>
                  <a:schemeClr val="bg1"/>
                </a:solidFill>
                <a:latin typeface="Nexa Black"/>
              </a:rPr>
              <a:t>Portanto, a exclusividade da medição de Cristo refere-se à justificação dos homens. A mediação da intercessão dos santos é de outra natureza, referindo-se à providência de Deus em favor do nosso semelhante. Desta forma, o texto de 1Tm 2, 5 dentro de seu contexto, não oferece qualquer obstáculo à doutrina da intercessão dos santos.</a:t>
            </a:r>
            <a:endParaRPr lang="pt-BR" sz="1900" b="1" i="1" dirty="0">
              <a:solidFill>
                <a:schemeClr val="accent6">
                  <a:lumMod val="60000"/>
                  <a:lumOff val="40000"/>
                </a:schemeClr>
              </a:solidFill>
              <a:latin typeface="Nexa Black"/>
            </a:endParaRPr>
          </a:p>
        </p:txBody>
      </p:sp>
    </p:spTree>
    <p:extLst>
      <p:ext uri="{BB962C8B-B14F-4D97-AF65-F5344CB8AC3E}">
        <p14:creationId xmlns:p14="http://schemas.microsoft.com/office/powerpoint/2010/main" val="11847968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3.3 2ª Objeção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b="1" dirty="0">
                <a:solidFill>
                  <a:srgbClr val="FFC000"/>
                </a:solidFill>
                <a:latin typeface="Nexa Black"/>
              </a:rPr>
              <a:t>2ª Objeção: Os Santos Não Podem Interceder Porque Após A Morte Não Há Consciência</a:t>
            </a:r>
          </a:p>
          <a:p>
            <a:pPr algn="just"/>
            <a:r>
              <a:rPr lang="pt-BR" sz="1900" dirty="0">
                <a:solidFill>
                  <a:schemeClr val="bg1"/>
                </a:solidFill>
                <a:latin typeface="Nexa Black"/>
              </a:rPr>
              <a:t>Os defensores desta objeção usam como fundamento as palavras do Eclesiastes: </a:t>
            </a:r>
            <a:r>
              <a:rPr lang="pt-BR" sz="1900" b="1" i="1" dirty="0">
                <a:solidFill>
                  <a:schemeClr val="accent6">
                    <a:lumMod val="60000"/>
                    <a:lumOff val="40000"/>
                  </a:schemeClr>
                </a:solidFill>
                <a:latin typeface="Nexa Black"/>
              </a:rPr>
              <a:t>"Com efeito, os vivos sabem que hão de morrer, mas os mortos não sabem mais nada; para eles não há mais recompensa, porque sua lembrança está esquecida" (Ecl. 9, 5)</a:t>
            </a:r>
            <a:r>
              <a:rPr lang="pt-BR" sz="1900" dirty="0">
                <a:solidFill>
                  <a:schemeClr val="bg1"/>
                </a:solidFill>
                <a:latin typeface="Nexa Black"/>
              </a:rPr>
              <a:t> e ainda </a:t>
            </a:r>
            <a:r>
              <a:rPr lang="pt-BR" sz="1900" b="1" i="1" dirty="0">
                <a:solidFill>
                  <a:schemeClr val="accent6">
                    <a:lumMod val="60000"/>
                    <a:lumOff val="40000"/>
                  </a:schemeClr>
                </a:solidFill>
                <a:latin typeface="Nexa Black"/>
              </a:rPr>
              <a:t>"Tudo que tua mão encontra para fazer, faze-o com todas as tuas faculdades, pois que na região dos mortos, para onde vais, não há mais trabalho, nem ciência, nem inteligência, nem sabedoria" (Ecl. 9, 10)</a:t>
            </a:r>
            <a:r>
              <a:rPr lang="pt-BR" sz="1900" dirty="0">
                <a:solidFill>
                  <a:schemeClr val="bg1"/>
                </a:solidFill>
                <a:latin typeface="Nexa Black"/>
              </a:rPr>
              <a:t>.</a:t>
            </a:r>
          </a:p>
          <a:p>
            <a:pPr algn="just"/>
            <a:endParaRPr lang="pt-BR" sz="1000" dirty="0">
              <a:solidFill>
                <a:schemeClr val="bg1"/>
              </a:solidFill>
              <a:latin typeface="Nexa Black"/>
            </a:endParaRPr>
          </a:p>
          <a:p>
            <a:pPr algn="just"/>
            <a:r>
              <a:rPr lang="pt-BR" sz="1900" dirty="0">
                <a:solidFill>
                  <a:schemeClr val="bg1"/>
                </a:solidFill>
                <a:latin typeface="Nexa Black"/>
              </a:rPr>
              <a:t>Já que a Bíblia é um conjunto coeso de livros, não podemos aceitar a doutrina da </a:t>
            </a:r>
            <a:r>
              <a:rPr lang="pt-BR" sz="1900" dirty="0" err="1">
                <a:solidFill>
                  <a:schemeClr val="bg1"/>
                </a:solidFill>
                <a:latin typeface="Nexa Black"/>
              </a:rPr>
              <a:t>dormição</a:t>
            </a:r>
            <a:r>
              <a:rPr lang="pt-BR" sz="1900" dirty="0">
                <a:solidFill>
                  <a:schemeClr val="bg1"/>
                </a:solidFill>
                <a:latin typeface="Nexa Black"/>
              </a:rPr>
              <a:t> ou inconsciência dos mortos, simplesmente pelo fato de que há versículos claros na Sagrada Escritura que mostram que os mortos não estão nem "dormindo" e nem "inconscientes" (</a:t>
            </a:r>
            <a:r>
              <a:rPr lang="pt-BR" sz="1900" i="1" dirty="0">
                <a:solidFill>
                  <a:schemeClr val="bg1"/>
                </a:solidFill>
                <a:latin typeface="Nexa Black"/>
              </a:rPr>
              <a:t>cf. </a:t>
            </a:r>
            <a:r>
              <a:rPr lang="pt-BR" sz="1900" i="1" dirty="0" err="1">
                <a:solidFill>
                  <a:schemeClr val="bg1"/>
                </a:solidFill>
                <a:latin typeface="Nexa Black"/>
              </a:rPr>
              <a:t>Is</a:t>
            </a:r>
            <a:r>
              <a:rPr lang="pt-BR" sz="1900" i="1" dirty="0">
                <a:solidFill>
                  <a:schemeClr val="bg1"/>
                </a:solidFill>
                <a:latin typeface="Nexa Black"/>
              </a:rPr>
              <a:t> 14, 9-10; 1Pd 3, 19; </a:t>
            </a:r>
            <a:r>
              <a:rPr lang="pt-BR" sz="1900" i="1" dirty="0" err="1">
                <a:solidFill>
                  <a:schemeClr val="bg1"/>
                </a:solidFill>
                <a:latin typeface="Nexa Black"/>
              </a:rPr>
              <a:t>Mt</a:t>
            </a:r>
            <a:r>
              <a:rPr lang="pt-BR" sz="1900" i="1" dirty="0">
                <a:solidFill>
                  <a:schemeClr val="bg1"/>
                </a:solidFill>
                <a:latin typeface="Nexa Black"/>
              </a:rPr>
              <a:t> 17, 3; </a:t>
            </a:r>
            <a:r>
              <a:rPr lang="pt-BR" sz="1900" i="1" dirty="0" err="1">
                <a:solidFill>
                  <a:schemeClr val="bg1"/>
                </a:solidFill>
                <a:latin typeface="Nexa Black"/>
              </a:rPr>
              <a:t>Ap</a:t>
            </a:r>
            <a:r>
              <a:rPr lang="pt-BR" sz="1900" i="1" dirty="0">
                <a:solidFill>
                  <a:schemeClr val="bg1"/>
                </a:solidFill>
                <a:latin typeface="Nexa Black"/>
              </a:rPr>
              <a:t> 5, 8; </a:t>
            </a:r>
            <a:r>
              <a:rPr lang="pt-BR" sz="1900" i="1" dirty="0" err="1">
                <a:solidFill>
                  <a:schemeClr val="bg1"/>
                </a:solidFill>
                <a:latin typeface="Nexa Black"/>
              </a:rPr>
              <a:t>Ap</a:t>
            </a:r>
            <a:r>
              <a:rPr lang="pt-BR" sz="1900" i="1" dirty="0">
                <a:solidFill>
                  <a:schemeClr val="bg1"/>
                </a:solidFill>
                <a:latin typeface="Nexa Black"/>
              </a:rPr>
              <a:t> 7, 10; </a:t>
            </a:r>
            <a:r>
              <a:rPr lang="pt-BR" sz="1900" i="1" dirty="0" err="1">
                <a:solidFill>
                  <a:schemeClr val="bg1"/>
                </a:solidFill>
                <a:latin typeface="Nexa Black"/>
              </a:rPr>
              <a:t>Ap</a:t>
            </a:r>
            <a:r>
              <a:rPr lang="pt-BR" sz="1900" i="1" dirty="0">
                <a:solidFill>
                  <a:schemeClr val="bg1"/>
                </a:solidFill>
                <a:latin typeface="Nexa Black"/>
              </a:rPr>
              <a:t> 6, 10</a:t>
            </a:r>
            <a:r>
              <a:rPr lang="pt-BR" sz="1900" dirty="0">
                <a:solidFill>
                  <a:schemeClr val="bg1"/>
                </a:solidFill>
                <a:latin typeface="Nexa Black"/>
              </a:rPr>
              <a:t>); o que faria alguém pensar que há contradições na Bíblia.</a:t>
            </a:r>
            <a:endParaRPr lang="pt-BR" sz="1900" b="1" i="1" dirty="0">
              <a:solidFill>
                <a:schemeClr val="accent6">
                  <a:lumMod val="60000"/>
                  <a:lumOff val="40000"/>
                </a:schemeClr>
              </a:solidFill>
              <a:latin typeface="Nexa Black"/>
            </a:endParaRPr>
          </a:p>
        </p:txBody>
      </p:sp>
    </p:spTree>
    <p:extLst>
      <p:ext uri="{BB962C8B-B14F-4D97-AF65-F5344CB8AC3E}">
        <p14:creationId xmlns:p14="http://schemas.microsoft.com/office/powerpoint/2010/main" val="22152376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3.3 2ª Objeção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pt-BR" sz="1900" dirty="0">
                <a:solidFill>
                  <a:schemeClr val="bg1"/>
                </a:solidFill>
                <a:latin typeface="Nexa Black"/>
              </a:rPr>
              <a:t>A questão é que os versículos citados do Eclesiastes não fazem referência a um estado mental dos mortos, mas sim ao infortúnio espiritual em que se encontram por causa do lugar onde estão. Os mortos os quais os textos se referem são aqueles que morreram na inimizade de Deus, e não a qualquer pessoa que morreu. Vejamos os versículos abaixo:</a:t>
            </a:r>
          </a:p>
          <a:p>
            <a:pPr algn="just"/>
            <a:endParaRPr lang="pt-BR" sz="1000" dirty="0">
              <a:solidFill>
                <a:schemeClr val="bg1"/>
              </a:solidFill>
              <a:latin typeface="Nexa Black"/>
            </a:endParaRPr>
          </a:p>
          <a:p>
            <a:pPr algn="just"/>
            <a:r>
              <a:rPr lang="pt-BR" sz="1900" b="1" i="1" dirty="0">
                <a:solidFill>
                  <a:schemeClr val="accent6">
                    <a:lumMod val="60000"/>
                    <a:lumOff val="40000"/>
                  </a:schemeClr>
                </a:solidFill>
                <a:latin typeface="Nexa Black"/>
              </a:rPr>
              <a:t>"Ignora ele que ali há sombras e que os convidados [da senhora Loucura] jazem nas profundezas da região dos mortos" (</a:t>
            </a:r>
            <a:r>
              <a:rPr lang="pt-BR" sz="1900" b="1" i="1" dirty="0" err="1">
                <a:solidFill>
                  <a:schemeClr val="accent6">
                    <a:lumMod val="60000"/>
                    <a:lumOff val="40000"/>
                  </a:schemeClr>
                </a:solidFill>
                <a:latin typeface="Nexa Black"/>
              </a:rPr>
              <a:t>Prov</a:t>
            </a:r>
            <a:r>
              <a:rPr lang="pt-BR" sz="1900" b="1" i="1" dirty="0">
                <a:solidFill>
                  <a:schemeClr val="accent6">
                    <a:lumMod val="60000"/>
                    <a:lumOff val="40000"/>
                  </a:schemeClr>
                </a:solidFill>
                <a:latin typeface="Nexa Black"/>
              </a:rPr>
              <a:t> 9, 18)</a:t>
            </a:r>
            <a:r>
              <a:rPr lang="pt-BR" sz="1900" dirty="0">
                <a:solidFill>
                  <a:schemeClr val="bg1"/>
                </a:solidFill>
                <a:latin typeface="Nexa Black"/>
              </a:rPr>
              <a:t>.</a:t>
            </a:r>
          </a:p>
          <a:p>
            <a:pPr algn="just"/>
            <a:endParaRPr lang="pt-BR" sz="1000" b="1" i="1" dirty="0">
              <a:solidFill>
                <a:schemeClr val="accent6">
                  <a:lumMod val="60000"/>
                  <a:lumOff val="40000"/>
                </a:schemeClr>
              </a:solidFill>
              <a:latin typeface="Nexa Black"/>
            </a:endParaRPr>
          </a:p>
          <a:p>
            <a:pPr algn="just"/>
            <a:r>
              <a:rPr lang="pt-BR" sz="1900" b="1" i="1" dirty="0">
                <a:solidFill>
                  <a:schemeClr val="accent6">
                    <a:lumMod val="60000"/>
                    <a:lumOff val="40000"/>
                  </a:schemeClr>
                </a:solidFill>
                <a:latin typeface="Nexa Black"/>
              </a:rPr>
              <a:t>"O sábio escala o caminho da vida, para evitar a descida à morada dos mortos" (</a:t>
            </a:r>
            <a:r>
              <a:rPr lang="pt-BR" sz="1900" b="1" i="1" dirty="0" err="1">
                <a:solidFill>
                  <a:schemeClr val="accent6">
                    <a:lumMod val="60000"/>
                    <a:lumOff val="40000"/>
                  </a:schemeClr>
                </a:solidFill>
                <a:latin typeface="Nexa Black"/>
              </a:rPr>
              <a:t>Prov</a:t>
            </a:r>
            <a:r>
              <a:rPr lang="pt-BR" sz="1900" b="1" i="1" dirty="0">
                <a:solidFill>
                  <a:schemeClr val="accent6">
                    <a:lumMod val="60000"/>
                    <a:lumOff val="40000"/>
                  </a:schemeClr>
                </a:solidFill>
                <a:latin typeface="Nexa Black"/>
              </a:rPr>
              <a:t> 15, 24)</a:t>
            </a:r>
            <a:r>
              <a:rPr lang="pt-BR" sz="1900" dirty="0">
                <a:solidFill>
                  <a:schemeClr val="bg1"/>
                </a:solidFill>
                <a:latin typeface="Nexa Black"/>
              </a:rPr>
              <a:t>.</a:t>
            </a:r>
            <a:endParaRPr lang="pt-BR" sz="1900" b="1" i="1" dirty="0">
              <a:solidFill>
                <a:schemeClr val="accent6">
                  <a:lumMod val="60000"/>
                  <a:lumOff val="40000"/>
                </a:schemeClr>
              </a:solidFill>
              <a:latin typeface="Nexa Black"/>
            </a:endParaRPr>
          </a:p>
          <a:p>
            <a:pPr algn="just"/>
            <a:endParaRPr lang="pt-BR" sz="1000" dirty="0">
              <a:solidFill>
                <a:schemeClr val="bg1"/>
              </a:solidFill>
              <a:latin typeface="Nexa Black"/>
            </a:endParaRPr>
          </a:p>
        </p:txBody>
      </p:sp>
    </p:spTree>
    <p:extLst>
      <p:ext uri="{BB962C8B-B14F-4D97-AF65-F5344CB8AC3E}">
        <p14:creationId xmlns:p14="http://schemas.microsoft.com/office/powerpoint/2010/main" val="26259644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3.3 2ª Objeção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pt-BR" sz="1900" dirty="0">
                <a:solidFill>
                  <a:schemeClr val="bg1"/>
                </a:solidFill>
                <a:latin typeface="Nexa Black"/>
              </a:rPr>
              <a:t>Os versículos apresentados anteriormente mostram que a região dos mortos é um lugar de desgraça, onde são encaminhados os inimigos de Deus. Isto é ainda mais evidente em </a:t>
            </a:r>
            <a:r>
              <a:rPr lang="pt-BR" sz="1900" b="1" i="1" dirty="0" err="1">
                <a:solidFill>
                  <a:schemeClr val="accent6">
                    <a:lumMod val="60000"/>
                    <a:lumOff val="40000"/>
                  </a:schemeClr>
                </a:solidFill>
                <a:latin typeface="Nexa Black"/>
              </a:rPr>
              <a:t>Prov</a:t>
            </a:r>
            <a:r>
              <a:rPr lang="pt-BR" sz="1900" b="1" i="1" dirty="0">
                <a:solidFill>
                  <a:schemeClr val="accent6">
                    <a:lumMod val="60000"/>
                    <a:lumOff val="40000"/>
                  </a:schemeClr>
                </a:solidFill>
                <a:latin typeface="Nexa Black"/>
              </a:rPr>
              <a:t> 15, 24:</a:t>
            </a:r>
            <a:r>
              <a:rPr lang="pt-BR" sz="1900" b="1" dirty="0">
                <a:solidFill>
                  <a:schemeClr val="accent6">
                    <a:lumMod val="60000"/>
                    <a:lumOff val="40000"/>
                  </a:schemeClr>
                </a:solidFill>
                <a:latin typeface="Nexa Black"/>
              </a:rPr>
              <a:t> </a:t>
            </a:r>
            <a:r>
              <a:rPr lang="pt-BR" sz="1900" b="1" i="1" dirty="0">
                <a:solidFill>
                  <a:schemeClr val="accent6">
                    <a:lumMod val="60000"/>
                    <a:lumOff val="40000"/>
                  </a:schemeClr>
                </a:solidFill>
                <a:latin typeface="Nexa Black"/>
              </a:rPr>
              <a:t>“O sábio é aquele que guarda a ciência de Deus, este quando morrer não vai para a "morada dos mortos”</a:t>
            </a:r>
            <a:r>
              <a:rPr lang="pt-BR" sz="1900" dirty="0">
                <a:solidFill>
                  <a:schemeClr val="bg1"/>
                </a:solidFill>
                <a:latin typeface="Nexa Black"/>
              </a:rPr>
              <a:t>. As expressões “morada dos mortos” ou “região dos mortos” fazem alusão a um lugar de desgraça, onde os inimigos de Deus estão privados da Sua Graça.</a:t>
            </a:r>
          </a:p>
          <a:p>
            <a:pPr algn="just"/>
            <a:endParaRPr lang="pt-BR" sz="1000" dirty="0">
              <a:solidFill>
                <a:schemeClr val="bg1"/>
              </a:solidFill>
              <a:latin typeface="Nexa Black"/>
            </a:endParaRPr>
          </a:p>
          <a:p>
            <a:pPr algn="just"/>
            <a:r>
              <a:rPr lang="pt-BR" sz="1900" dirty="0">
                <a:solidFill>
                  <a:schemeClr val="bg1"/>
                </a:solidFill>
                <a:latin typeface="Nexa Black"/>
              </a:rPr>
              <a:t>Voltando aos versículos do Eclesiastes, o escritor sagrado ao escrever que para os mortos não há mais recompensa, não há mais trabalho, nem ciência, nem inteligência, nem sabedoria, refere-se unicamente ao infortúnio que existe na região dos mortos, para onde eles vão. Eles quem? Os que estão mortos para Deus.</a:t>
            </a:r>
          </a:p>
          <a:p>
            <a:pPr algn="just"/>
            <a:endParaRPr lang="pt-BR" sz="1000" dirty="0">
              <a:solidFill>
                <a:schemeClr val="bg1"/>
              </a:solidFill>
              <a:latin typeface="Nexa Black"/>
            </a:endParaRPr>
          </a:p>
          <a:p>
            <a:pPr algn="just"/>
            <a:r>
              <a:rPr lang="pt-BR" sz="1900" dirty="0">
                <a:solidFill>
                  <a:schemeClr val="bg1"/>
                </a:solidFill>
                <a:latin typeface="Nexa Black"/>
              </a:rPr>
              <a:t>Portanto, dentro de seu contexto, os versículos do Eclesiastes também não oferecem qualquer imposição à doutrina da intercessão dos santos.</a:t>
            </a:r>
          </a:p>
          <a:p>
            <a:pPr algn="just"/>
            <a:endParaRPr lang="pt-BR" sz="1900" dirty="0">
              <a:solidFill>
                <a:schemeClr val="bg1"/>
              </a:solidFill>
              <a:latin typeface="Nexa Black"/>
            </a:endParaRPr>
          </a:p>
        </p:txBody>
      </p:sp>
    </p:spTree>
    <p:extLst>
      <p:ext uri="{BB962C8B-B14F-4D97-AF65-F5344CB8AC3E}">
        <p14:creationId xmlns:p14="http://schemas.microsoft.com/office/powerpoint/2010/main" val="41523380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3.4 3ª Objeção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b="1" dirty="0">
                <a:solidFill>
                  <a:srgbClr val="FFC000"/>
                </a:solidFill>
                <a:latin typeface="Nexa Black"/>
              </a:rPr>
              <a:t>3ª Objeção: Os Santos Não Podem Ouvir as Orações dos Que Estão na Terra Porque Não São Oniscientes e Nem Onipresentes</a:t>
            </a:r>
          </a:p>
          <a:p>
            <a:pPr algn="just"/>
            <a:r>
              <a:rPr lang="pt-BR" sz="1900" dirty="0">
                <a:solidFill>
                  <a:schemeClr val="bg1"/>
                </a:solidFill>
                <a:latin typeface="Nexa Black"/>
              </a:rPr>
              <a:t>São Paulo nos ensina que a Igreja é o Corpo de Cristo. Desta forma, os que estão unidos a Cristo através de seu ingresso na Igreja, são membros do Seu Corpo. Isso quer dizer que tanto nós que estamos na terra, quanto os que já morreram na amizade do Senhor, todos somos membros do Corpo Místico de Cristo, onde Ele é a cabeça. Vejam:</a:t>
            </a:r>
          </a:p>
          <a:p>
            <a:pPr algn="just"/>
            <a:endParaRPr lang="pt-BR" sz="1000" dirty="0">
              <a:solidFill>
                <a:schemeClr val="bg1"/>
              </a:solidFill>
              <a:latin typeface="Nexa Black"/>
            </a:endParaRPr>
          </a:p>
          <a:p>
            <a:pPr marL="342900" indent="-342900" algn="just">
              <a:buFont typeface="Wingdings" panose="05000000000000000000" pitchFamily="2" charset="2"/>
              <a:buChar char="v"/>
            </a:pPr>
            <a:r>
              <a:rPr lang="pt-BR" sz="1900" dirty="0">
                <a:solidFill>
                  <a:schemeClr val="bg1"/>
                </a:solidFill>
                <a:latin typeface="Nexa Black"/>
              </a:rPr>
              <a:t>São Paulo ensina que a Igreja é Corpo de Cristo: </a:t>
            </a:r>
            <a:r>
              <a:rPr lang="pt-BR" sz="1900" b="1" i="1" dirty="0">
                <a:solidFill>
                  <a:schemeClr val="accent6">
                    <a:lumMod val="60000"/>
                    <a:lumOff val="40000"/>
                  </a:schemeClr>
                </a:solidFill>
                <a:latin typeface="Nexa Black"/>
              </a:rPr>
              <a:t>"Agora me alegro nos sofrimentos suportados por vós. O que falta às tribulações de Cristo, completo na minha carne, por seu corpo que é a Igreja" (</a:t>
            </a:r>
            <a:r>
              <a:rPr lang="pt-BR" sz="1900" b="1" i="1" dirty="0" err="1">
                <a:solidFill>
                  <a:schemeClr val="accent6">
                    <a:lumMod val="60000"/>
                    <a:lumOff val="40000"/>
                  </a:schemeClr>
                </a:solidFill>
                <a:latin typeface="Nexa Black"/>
              </a:rPr>
              <a:t>Col</a:t>
            </a:r>
            <a:r>
              <a:rPr lang="pt-BR" sz="1900" b="1" i="1" dirty="0">
                <a:solidFill>
                  <a:schemeClr val="accent6">
                    <a:lumMod val="60000"/>
                    <a:lumOff val="40000"/>
                  </a:schemeClr>
                </a:solidFill>
                <a:latin typeface="Nexa Black"/>
              </a:rPr>
              <a:t> 1, 24)</a:t>
            </a:r>
            <a:r>
              <a:rPr lang="pt-BR" sz="1900" dirty="0">
                <a:solidFill>
                  <a:schemeClr val="bg1"/>
                </a:solidFill>
                <a:latin typeface="Nexa Black"/>
              </a:rPr>
              <a:t>.</a:t>
            </a:r>
            <a:endParaRPr lang="pt-BR" sz="1900" b="1" i="1" dirty="0">
              <a:solidFill>
                <a:schemeClr val="accent6">
                  <a:lumMod val="60000"/>
                  <a:lumOff val="40000"/>
                </a:schemeClr>
              </a:solidFill>
              <a:latin typeface="Nexa Black"/>
            </a:endParaRPr>
          </a:p>
        </p:txBody>
      </p:sp>
    </p:spTree>
    <p:extLst>
      <p:ext uri="{BB962C8B-B14F-4D97-AF65-F5344CB8AC3E}">
        <p14:creationId xmlns:p14="http://schemas.microsoft.com/office/powerpoint/2010/main" val="2119553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3.4 3ª Objeção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v"/>
            </a:pPr>
            <a:r>
              <a:rPr lang="pt-BR" sz="1900" dirty="0">
                <a:solidFill>
                  <a:schemeClr val="bg1"/>
                </a:solidFill>
                <a:latin typeface="Nexa Black"/>
              </a:rPr>
              <a:t>São Paulo ensina que somos membros do Corpo de Cristo e por isto nós cristãos estamos ligados uns aos outros: </a:t>
            </a:r>
            <a:r>
              <a:rPr lang="pt-BR" sz="1900" b="1" i="1" dirty="0">
                <a:solidFill>
                  <a:schemeClr val="accent6">
                    <a:lumMod val="60000"/>
                    <a:lumOff val="40000"/>
                  </a:schemeClr>
                </a:solidFill>
                <a:latin typeface="Nexa Black"/>
              </a:rPr>
              <a:t>"assim nós, embora sejamos muitos, formamos um só corpo em Cristo, e cada um de nós é membro um do outro" (Rom 12, 5)</a:t>
            </a:r>
            <a:r>
              <a:rPr lang="pt-BR" sz="1900" dirty="0">
                <a:solidFill>
                  <a:schemeClr val="bg1"/>
                </a:solidFill>
                <a:latin typeface="Nexa Black"/>
              </a:rPr>
              <a:t>.</a:t>
            </a:r>
          </a:p>
          <a:p>
            <a:pPr marL="342900" indent="-342900" algn="just">
              <a:buFont typeface="Wingdings" panose="05000000000000000000" pitchFamily="2" charset="2"/>
              <a:buChar char="v"/>
            </a:pPr>
            <a:r>
              <a:rPr lang="pt-BR" sz="1900" dirty="0">
                <a:solidFill>
                  <a:schemeClr val="bg1"/>
                </a:solidFill>
                <a:latin typeface="Nexa Black"/>
              </a:rPr>
              <a:t>São Paulo ensina que Cristo é a Cabeça do seu Corpo que é a Igreja: </a:t>
            </a:r>
            <a:r>
              <a:rPr lang="pt-BR" sz="1900" b="1" i="1" dirty="0">
                <a:solidFill>
                  <a:schemeClr val="accent6">
                    <a:lumMod val="60000"/>
                    <a:lumOff val="40000"/>
                  </a:schemeClr>
                </a:solidFill>
                <a:latin typeface="Nexa Black"/>
              </a:rPr>
              <a:t>"Ele é a Cabeça do corpo, da Igreja" (</a:t>
            </a:r>
            <a:r>
              <a:rPr lang="pt-BR" sz="1900" b="1" i="1" dirty="0" err="1">
                <a:solidFill>
                  <a:schemeClr val="accent6">
                    <a:lumMod val="60000"/>
                    <a:lumOff val="40000"/>
                  </a:schemeClr>
                </a:solidFill>
                <a:latin typeface="Nexa Black"/>
              </a:rPr>
              <a:t>Col</a:t>
            </a:r>
            <a:r>
              <a:rPr lang="pt-BR" sz="1900" b="1" i="1" dirty="0">
                <a:solidFill>
                  <a:schemeClr val="accent6">
                    <a:lumMod val="60000"/>
                    <a:lumOff val="40000"/>
                  </a:schemeClr>
                </a:solidFill>
                <a:latin typeface="Nexa Black"/>
              </a:rPr>
              <a:t> 1, 18)</a:t>
            </a:r>
            <a:r>
              <a:rPr lang="pt-BR" sz="1900" dirty="0">
                <a:solidFill>
                  <a:schemeClr val="bg1"/>
                </a:solidFill>
                <a:latin typeface="Nexa Black"/>
              </a:rPr>
              <a:t>.</a:t>
            </a:r>
          </a:p>
          <a:p>
            <a:pPr algn="just"/>
            <a:endParaRPr lang="pt-BR" sz="1000" dirty="0">
              <a:solidFill>
                <a:schemeClr val="bg1"/>
              </a:solidFill>
              <a:latin typeface="Nexa Black"/>
            </a:endParaRPr>
          </a:p>
          <a:p>
            <a:pPr algn="just"/>
            <a:r>
              <a:rPr lang="pt-BR" sz="1900" dirty="0">
                <a:solidFill>
                  <a:schemeClr val="bg1"/>
                </a:solidFill>
                <a:latin typeface="Nexa Black"/>
              </a:rPr>
              <a:t>Isso quer dizer que nós e os santos (que estão na presença de Deus) estamos ligados, pois somos membros de um mesmo corpo, o Corpo de Cristo, que é a Igreja.</a:t>
            </a:r>
          </a:p>
        </p:txBody>
      </p:sp>
    </p:spTree>
    <p:extLst>
      <p:ext uri="{BB962C8B-B14F-4D97-AF65-F5344CB8AC3E}">
        <p14:creationId xmlns:p14="http://schemas.microsoft.com/office/powerpoint/2010/main" val="9732788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3.4 3ª Objeção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pt-BR" sz="1900" dirty="0">
                <a:solidFill>
                  <a:schemeClr val="bg1"/>
                </a:solidFill>
                <a:latin typeface="Nexa Black"/>
              </a:rPr>
              <a:t>Assim como minha mão direita não pode se comunicar com a esquerda sem que esse comando tenha sido coordenado pela minha cabeça (caso contrário seria um movimento involuntário), da mesma forma, no Corpo de Cristo os membros não podem se comunicar sem que essa comunicação aconteça através da Cabeça que é Cristo. Desta forma, quando nós pedimos para que os santos intercedam por nós junto a Deus (comunicação de um membro com o outro no Corpo de Cristo), isso acontece através de Cristo. Assim como a nossa cabeça pode coordenar movimentos simultâneos entre os vários membros de nosso corpo, Cristo que é a Cabeça da Igreja e é Onisciente e Onipresente possibilita a comunicação entre os membros do Seu corpo.</a:t>
            </a:r>
          </a:p>
          <a:p>
            <a:pPr algn="just"/>
            <a:endParaRPr lang="pt-BR" sz="1000" dirty="0">
              <a:solidFill>
                <a:schemeClr val="bg1"/>
              </a:solidFill>
              <a:latin typeface="Nexa Black"/>
            </a:endParaRPr>
          </a:p>
          <a:p>
            <a:pPr algn="just"/>
            <a:r>
              <a:rPr lang="pt-BR" sz="1900" dirty="0">
                <a:solidFill>
                  <a:schemeClr val="bg1"/>
                </a:solidFill>
                <a:latin typeface="Nexa Black"/>
              </a:rPr>
              <a:t>Portanto, a falta de onipresença e onisciência dos santos não apresenta qualquer impedimento para que eles conheçam ou recebam nossos pedidos e, então, possam interceder por nós junto a Deus.</a:t>
            </a:r>
          </a:p>
          <a:p>
            <a:pPr algn="just"/>
            <a:endParaRPr lang="pt-BR" sz="1900" dirty="0">
              <a:solidFill>
                <a:schemeClr val="bg1"/>
              </a:solidFill>
              <a:latin typeface="Nexa Black"/>
            </a:endParaRPr>
          </a:p>
        </p:txBody>
      </p:sp>
    </p:spTree>
    <p:extLst>
      <p:ext uri="{BB962C8B-B14F-4D97-AF65-F5344CB8AC3E}">
        <p14:creationId xmlns:p14="http://schemas.microsoft.com/office/powerpoint/2010/main" val="15621394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3.5 4ª Objeção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b="1" dirty="0">
                <a:solidFill>
                  <a:srgbClr val="FFC000"/>
                </a:solidFill>
                <a:latin typeface="Nexa Black"/>
              </a:rPr>
              <a:t>4ª Objeção: Nós Não Podemos Dirigir Nossas Orações aos Santos Pois Isto Caracteriza Evocação dos Mortos Que é Severamente Proibida Na Bíblia</a:t>
            </a:r>
          </a:p>
          <a:p>
            <a:pPr algn="just"/>
            <a:r>
              <a:rPr lang="pt-BR" sz="1900" dirty="0">
                <a:solidFill>
                  <a:schemeClr val="bg1"/>
                </a:solidFill>
                <a:latin typeface="Nexa Black"/>
              </a:rPr>
              <a:t>Esta objeção baseia-se principalmente nos versículos abaixo:</a:t>
            </a:r>
          </a:p>
          <a:p>
            <a:pPr algn="just"/>
            <a:endParaRPr lang="pt-BR" sz="1000" dirty="0">
              <a:solidFill>
                <a:schemeClr val="bg1"/>
              </a:solidFill>
              <a:latin typeface="Nexa Black"/>
            </a:endParaRPr>
          </a:p>
          <a:p>
            <a:pPr algn="just"/>
            <a:r>
              <a:rPr lang="pt-BR" sz="1900" b="1" i="1" dirty="0">
                <a:solidFill>
                  <a:schemeClr val="accent6">
                    <a:lumMod val="60000"/>
                    <a:lumOff val="40000"/>
                  </a:schemeClr>
                </a:solidFill>
                <a:latin typeface="Nexa Black"/>
              </a:rPr>
              <a:t>"Não se ache no meio de ti quem pratique a adivinhação, o sortilégio, a magia, o espiritismo, a evocação dos mortos: porque todo homem que fizer tais coisas constitui uma abominação para o Senhor" (</a:t>
            </a:r>
            <a:r>
              <a:rPr lang="pt-BR" sz="1900" b="1" i="1" dirty="0" err="1">
                <a:solidFill>
                  <a:schemeClr val="accent6">
                    <a:lumMod val="60000"/>
                    <a:lumOff val="40000"/>
                  </a:schemeClr>
                </a:solidFill>
                <a:latin typeface="Nexa Black"/>
              </a:rPr>
              <a:t>Dt</a:t>
            </a:r>
            <a:r>
              <a:rPr lang="pt-BR" sz="1900" b="1" i="1" dirty="0">
                <a:solidFill>
                  <a:schemeClr val="accent6">
                    <a:lumMod val="60000"/>
                    <a:lumOff val="40000"/>
                  </a:schemeClr>
                </a:solidFill>
                <a:latin typeface="Nexa Black"/>
              </a:rPr>
              <a:t> 18, 9-14)</a:t>
            </a:r>
            <a:r>
              <a:rPr lang="pt-BR" sz="1900" b="1" i="1" dirty="0">
                <a:solidFill>
                  <a:schemeClr val="bg1"/>
                </a:solidFill>
                <a:latin typeface="Nexa Black"/>
              </a:rPr>
              <a:t>.</a:t>
            </a:r>
          </a:p>
          <a:p>
            <a:pPr algn="just"/>
            <a:endParaRPr lang="pt-BR" sz="1000" dirty="0">
              <a:solidFill>
                <a:schemeClr val="bg1"/>
              </a:solidFill>
              <a:latin typeface="Nexa Black"/>
            </a:endParaRPr>
          </a:p>
          <a:p>
            <a:pPr algn="just"/>
            <a:r>
              <a:rPr lang="pt-BR" sz="1900" b="1" i="1" dirty="0">
                <a:solidFill>
                  <a:schemeClr val="accent6">
                    <a:lumMod val="60000"/>
                    <a:lumOff val="40000"/>
                  </a:schemeClr>
                </a:solidFill>
                <a:latin typeface="Nexa Black"/>
              </a:rPr>
              <a:t>"Se uma pessoa recorrer aos espíritos, adivinhos, para andar atrás deles, voltarei minha face contra essa pessoa e a exterminarei do meio do meu povo. (...) Qualquer mulher ou homem que evocar espíritos, será punido de morte" (Lev 20, 6 - 27)</a:t>
            </a:r>
            <a:r>
              <a:rPr lang="pt-BR" sz="1900" dirty="0">
                <a:solidFill>
                  <a:schemeClr val="bg1"/>
                </a:solidFill>
                <a:latin typeface="Nexa Black"/>
              </a:rPr>
              <a:t>.</a:t>
            </a:r>
            <a:endParaRPr lang="pt-BR" sz="1900" b="1" i="1" dirty="0">
              <a:solidFill>
                <a:schemeClr val="accent6">
                  <a:lumMod val="60000"/>
                  <a:lumOff val="40000"/>
                </a:schemeClr>
              </a:solidFill>
              <a:latin typeface="Nexa Black"/>
            </a:endParaRPr>
          </a:p>
        </p:txBody>
      </p:sp>
    </p:spTree>
    <p:extLst>
      <p:ext uri="{BB962C8B-B14F-4D97-AF65-F5344CB8AC3E}">
        <p14:creationId xmlns:p14="http://schemas.microsoft.com/office/powerpoint/2010/main" val="4237629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3.5 4ª Objeção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pt-BR" sz="1900" dirty="0">
                <a:solidFill>
                  <a:schemeClr val="bg1"/>
                </a:solidFill>
                <a:latin typeface="Nexa Black"/>
              </a:rPr>
              <a:t>Conforme vimos, Deus abomina a evocação dos mortos. No entanto, há uma diferença tremenda entre evocar os mortos e dirigir nossos pedidos de orações aos santos.</a:t>
            </a:r>
          </a:p>
          <a:p>
            <a:pPr algn="just"/>
            <a:endParaRPr lang="pt-BR" sz="1000" dirty="0">
              <a:solidFill>
                <a:schemeClr val="bg1"/>
              </a:solidFill>
              <a:latin typeface="Nexa Black"/>
            </a:endParaRPr>
          </a:p>
          <a:p>
            <a:pPr algn="just"/>
            <a:r>
              <a:rPr lang="pt-BR" sz="1900" dirty="0">
                <a:solidFill>
                  <a:schemeClr val="bg1"/>
                </a:solidFill>
                <a:latin typeface="Nexa Black"/>
              </a:rPr>
              <a:t>A evocação dos mortos é caracterizada pelo pedido de que o espírito do defunto se apresente e então se comunique com os vivos como se ainda estivesse na terra. Esta prática é condenada por Deus, pois em vez de confiarmos na Providência Divina quanto ao futuro e às coisas que necessitamos, deseja-se confiar nas instruções dos espíritos. Conforme a Sagrada Escritura dá testemunho em </a:t>
            </a:r>
            <a:r>
              <a:rPr lang="pt-BR" sz="1900" i="1" dirty="0">
                <a:solidFill>
                  <a:schemeClr val="bg1"/>
                </a:solidFill>
                <a:latin typeface="Nexa Black"/>
              </a:rPr>
              <a:t>I Samuel, 28</a:t>
            </a:r>
            <a:r>
              <a:rPr lang="pt-BR" sz="1900" dirty="0">
                <a:solidFill>
                  <a:schemeClr val="bg1"/>
                </a:solidFill>
                <a:latin typeface="Nexa Black"/>
              </a:rPr>
              <a:t>.</a:t>
            </a:r>
          </a:p>
        </p:txBody>
      </p:sp>
    </p:spTree>
    <p:extLst>
      <p:ext uri="{BB962C8B-B14F-4D97-AF65-F5344CB8AC3E}">
        <p14:creationId xmlns:p14="http://schemas.microsoft.com/office/powerpoint/2010/main" val="1205136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user\Desktop\gabriel\template\bg-comum.png">
            <a:extLst>
              <a:ext uri="{FF2B5EF4-FFF2-40B4-BE49-F238E27FC236}">
                <a16:creationId xmlns:a16="http://schemas.microsoft.com/office/drawing/2014/main" id="{91BFC4CF-AB31-4E7F-8BF2-A70601EA04DC}"/>
              </a:ext>
            </a:extLst>
          </p:cNvPr>
          <p:cNvPicPr>
            <a:picLocks noChangeAspect="1" noChangeArrowheads="1"/>
          </p:cNvPicPr>
          <p:nvPr/>
        </p:nvPicPr>
        <p:blipFill>
          <a:blip r:embed="rId2"/>
          <a:srcRect/>
          <a:stretch>
            <a:fillRect/>
          </a:stretch>
        </p:blipFill>
        <p:spPr bwMode="auto">
          <a:xfrm>
            <a:off x="0" y="0"/>
            <a:ext cx="9144000" cy="6858000"/>
          </a:xfrm>
          <a:prstGeom prst="rect">
            <a:avLst/>
          </a:prstGeom>
          <a:noFill/>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9" name="Retângulo: Cantos Arredondados 8">
            <a:extLst>
              <a:ext uri="{FF2B5EF4-FFF2-40B4-BE49-F238E27FC236}">
                <a16:creationId xmlns:a16="http://schemas.microsoft.com/office/drawing/2014/main" id="{D1C3AD0D-78BC-4063-BA63-549CC4A251BF}"/>
              </a:ext>
            </a:extLst>
          </p:cNvPr>
          <p:cNvSpPr/>
          <p:nvPr/>
        </p:nvSpPr>
        <p:spPr>
          <a:xfrm>
            <a:off x="674884" y="980728"/>
            <a:ext cx="7486600" cy="456795"/>
          </a:xfrm>
          <a:prstGeom prst="roundRect">
            <a:avLst/>
          </a:prstGeom>
          <a:solidFill>
            <a:schemeClr val="bg1"/>
          </a:solidFill>
          <a:ln>
            <a:solidFill>
              <a:srgbClr val="392113"/>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r>
              <a:rPr lang="pt-BR" sz="2000" b="1" dirty="0">
                <a:solidFill>
                  <a:srgbClr val="392113"/>
                </a:solidFill>
                <a:latin typeface="Nexa Black"/>
                <a:hlinkClick r:id="rId4" action="ppaction://hlinksldjump"/>
              </a:rPr>
              <a:t>3. A intercessão dos Santos?</a:t>
            </a:r>
            <a:endParaRPr lang="pt-BR" sz="2000" b="1" dirty="0">
              <a:solidFill>
                <a:srgbClr val="392113"/>
              </a:solidFill>
              <a:latin typeface="Nexa Black"/>
            </a:endParaRP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Sumário</a:t>
            </a:r>
          </a:p>
        </p:txBody>
      </p:sp>
      <p:sp>
        <p:nvSpPr>
          <p:cNvPr id="18" name="Retângulo: Cantos Arredondados 17">
            <a:extLst>
              <a:ext uri="{FF2B5EF4-FFF2-40B4-BE49-F238E27FC236}">
                <a16:creationId xmlns:a16="http://schemas.microsoft.com/office/drawing/2014/main" id="{4D845398-54B0-4E83-BC7C-2271396D1A31}"/>
              </a:ext>
            </a:extLst>
          </p:cNvPr>
          <p:cNvSpPr/>
          <p:nvPr/>
        </p:nvSpPr>
        <p:spPr>
          <a:xfrm>
            <a:off x="1118324" y="2109105"/>
            <a:ext cx="7051844" cy="456795"/>
          </a:xfrm>
          <a:prstGeom prst="roundRect">
            <a:avLst/>
          </a:prstGeom>
          <a:solidFill>
            <a:srgbClr val="A2926A"/>
          </a:solidFill>
          <a:ln>
            <a:solidFill>
              <a:srgbClr val="392113"/>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r>
              <a:rPr lang="pt-BR" sz="2000" b="1" dirty="0">
                <a:solidFill>
                  <a:srgbClr val="392113"/>
                </a:solidFill>
                <a:latin typeface="Nexa Black"/>
                <a:hlinkClick r:id="rId5" action="ppaction://hlinksldjump"/>
              </a:rPr>
              <a:t>3.2 1ª Objeção</a:t>
            </a:r>
            <a:endParaRPr lang="pt-BR" sz="2000" b="1" dirty="0">
              <a:solidFill>
                <a:srgbClr val="392113"/>
              </a:solidFill>
              <a:latin typeface="Nexa Black"/>
            </a:endParaRPr>
          </a:p>
        </p:txBody>
      </p:sp>
      <p:sp>
        <p:nvSpPr>
          <p:cNvPr id="19" name="Retângulo: Cantos Arredondados 18">
            <a:extLst>
              <a:ext uri="{FF2B5EF4-FFF2-40B4-BE49-F238E27FC236}">
                <a16:creationId xmlns:a16="http://schemas.microsoft.com/office/drawing/2014/main" id="{04FA4FF5-A64E-4BE3-977A-8BEC184996A0}"/>
              </a:ext>
            </a:extLst>
          </p:cNvPr>
          <p:cNvSpPr/>
          <p:nvPr/>
        </p:nvSpPr>
        <p:spPr>
          <a:xfrm>
            <a:off x="1109640" y="2667803"/>
            <a:ext cx="7051844" cy="456795"/>
          </a:xfrm>
          <a:prstGeom prst="roundRect">
            <a:avLst/>
          </a:prstGeom>
          <a:solidFill>
            <a:srgbClr val="A2926A"/>
          </a:solidFill>
          <a:ln>
            <a:solidFill>
              <a:srgbClr val="392113"/>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r>
              <a:rPr lang="pt-BR" sz="2000" b="1" dirty="0">
                <a:solidFill>
                  <a:srgbClr val="392113"/>
                </a:solidFill>
                <a:latin typeface="Nexa Black"/>
                <a:hlinkClick r:id="rId6" action="ppaction://hlinksldjump"/>
              </a:rPr>
              <a:t>3.3 2ª Objeção</a:t>
            </a:r>
            <a:endParaRPr lang="pt-BR" sz="2000" b="1" dirty="0">
              <a:solidFill>
                <a:srgbClr val="392113"/>
              </a:solidFill>
              <a:latin typeface="Nexa Black"/>
            </a:endParaRPr>
          </a:p>
        </p:txBody>
      </p:sp>
      <p:sp>
        <p:nvSpPr>
          <p:cNvPr id="20" name="Retângulo: Cantos Arredondados 19">
            <a:extLst>
              <a:ext uri="{FF2B5EF4-FFF2-40B4-BE49-F238E27FC236}">
                <a16:creationId xmlns:a16="http://schemas.microsoft.com/office/drawing/2014/main" id="{3EF4A1E9-2942-4234-81AE-A42FB28AB89A}"/>
              </a:ext>
            </a:extLst>
          </p:cNvPr>
          <p:cNvSpPr/>
          <p:nvPr/>
        </p:nvSpPr>
        <p:spPr>
          <a:xfrm>
            <a:off x="1118324" y="3226501"/>
            <a:ext cx="7051844" cy="456795"/>
          </a:xfrm>
          <a:prstGeom prst="roundRect">
            <a:avLst/>
          </a:prstGeom>
          <a:solidFill>
            <a:srgbClr val="A2926A"/>
          </a:solidFill>
          <a:ln>
            <a:solidFill>
              <a:srgbClr val="392113"/>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r>
              <a:rPr lang="pt-BR" sz="2000" b="1" dirty="0">
                <a:solidFill>
                  <a:srgbClr val="392113"/>
                </a:solidFill>
                <a:latin typeface="Nexa Black"/>
                <a:hlinkClick r:id="rId7" action="ppaction://hlinksldjump"/>
              </a:rPr>
              <a:t>3.4 3ª Objeção</a:t>
            </a:r>
            <a:endParaRPr lang="pt-BR" sz="2000" b="1" dirty="0">
              <a:solidFill>
                <a:srgbClr val="392113"/>
              </a:solidFill>
              <a:latin typeface="Nexa Black"/>
            </a:endParaRPr>
          </a:p>
        </p:txBody>
      </p:sp>
      <p:sp>
        <p:nvSpPr>
          <p:cNvPr id="21" name="Retângulo: Cantos Arredondados 20">
            <a:extLst>
              <a:ext uri="{FF2B5EF4-FFF2-40B4-BE49-F238E27FC236}">
                <a16:creationId xmlns:a16="http://schemas.microsoft.com/office/drawing/2014/main" id="{8E0A6BE4-6456-4377-A6F4-2D449DCFB6E4}"/>
              </a:ext>
            </a:extLst>
          </p:cNvPr>
          <p:cNvSpPr/>
          <p:nvPr/>
        </p:nvSpPr>
        <p:spPr>
          <a:xfrm>
            <a:off x="1119506" y="3792336"/>
            <a:ext cx="7051844" cy="456795"/>
          </a:xfrm>
          <a:prstGeom prst="roundRect">
            <a:avLst/>
          </a:prstGeom>
          <a:solidFill>
            <a:srgbClr val="A2926A"/>
          </a:solidFill>
          <a:ln>
            <a:solidFill>
              <a:srgbClr val="392113"/>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r>
              <a:rPr lang="pt-BR" sz="2000" b="1" dirty="0">
                <a:solidFill>
                  <a:srgbClr val="392113"/>
                </a:solidFill>
                <a:latin typeface="Nexa Black"/>
                <a:hlinkClick r:id="rId8" action="ppaction://hlinksldjump"/>
              </a:rPr>
              <a:t>3.5 4ª Objeção</a:t>
            </a:r>
            <a:endParaRPr lang="pt-BR" sz="2000" b="1" dirty="0">
              <a:solidFill>
                <a:srgbClr val="392113"/>
              </a:solidFill>
              <a:latin typeface="Nexa Black"/>
            </a:endParaRPr>
          </a:p>
        </p:txBody>
      </p:sp>
      <p:sp>
        <p:nvSpPr>
          <p:cNvPr id="22" name="Retângulo: Cantos Arredondados 21">
            <a:extLst>
              <a:ext uri="{FF2B5EF4-FFF2-40B4-BE49-F238E27FC236}">
                <a16:creationId xmlns:a16="http://schemas.microsoft.com/office/drawing/2014/main" id="{71A2E9AE-39D0-4C30-A930-154ABEDD4E9C}"/>
              </a:ext>
            </a:extLst>
          </p:cNvPr>
          <p:cNvSpPr/>
          <p:nvPr/>
        </p:nvSpPr>
        <p:spPr>
          <a:xfrm>
            <a:off x="1128947" y="4357307"/>
            <a:ext cx="7051844" cy="456795"/>
          </a:xfrm>
          <a:prstGeom prst="roundRect">
            <a:avLst/>
          </a:prstGeom>
          <a:solidFill>
            <a:srgbClr val="A2926A"/>
          </a:solidFill>
          <a:ln>
            <a:solidFill>
              <a:srgbClr val="392113"/>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r>
              <a:rPr lang="pt-BR" sz="2000" b="1" dirty="0">
                <a:solidFill>
                  <a:srgbClr val="392113"/>
                </a:solidFill>
                <a:latin typeface="Nexa Black"/>
                <a:hlinkClick r:id="rId9" action="ppaction://hlinksldjump"/>
              </a:rPr>
              <a:t>3.6 5ª Objeção</a:t>
            </a:r>
            <a:endParaRPr lang="pt-BR" sz="2000" b="1" dirty="0">
              <a:solidFill>
                <a:srgbClr val="392113"/>
              </a:solidFill>
              <a:latin typeface="Nexa Black"/>
            </a:endParaRPr>
          </a:p>
        </p:txBody>
      </p:sp>
      <p:sp>
        <p:nvSpPr>
          <p:cNvPr id="24" name="Retângulo: Cantos Arredondados 23">
            <a:extLst>
              <a:ext uri="{FF2B5EF4-FFF2-40B4-BE49-F238E27FC236}">
                <a16:creationId xmlns:a16="http://schemas.microsoft.com/office/drawing/2014/main" id="{C0053465-9DE3-4315-B3FF-C32DB14C7C2B}"/>
              </a:ext>
            </a:extLst>
          </p:cNvPr>
          <p:cNvSpPr/>
          <p:nvPr/>
        </p:nvSpPr>
        <p:spPr>
          <a:xfrm>
            <a:off x="683568" y="4916005"/>
            <a:ext cx="7486600" cy="456795"/>
          </a:xfrm>
          <a:prstGeom prst="roundRect">
            <a:avLst/>
          </a:prstGeom>
          <a:solidFill>
            <a:schemeClr val="bg1"/>
          </a:solidFill>
          <a:ln>
            <a:solidFill>
              <a:srgbClr val="392113"/>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r>
              <a:rPr lang="pt-BR" sz="2000" b="1" dirty="0">
                <a:solidFill>
                  <a:srgbClr val="392113"/>
                </a:solidFill>
                <a:latin typeface="Nexa Black"/>
                <a:hlinkClick r:id="rId10" action="ppaction://hlinksldjump"/>
              </a:rPr>
              <a:t>4. O testemunho dos primeiros cristãos</a:t>
            </a:r>
            <a:endParaRPr lang="pt-BR" sz="2000" b="1" dirty="0">
              <a:solidFill>
                <a:srgbClr val="392113"/>
              </a:solidFill>
              <a:latin typeface="Nexa Black"/>
            </a:endParaRPr>
          </a:p>
        </p:txBody>
      </p:sp>
      <p:sp>
        <p:nvSpPr>
          <p:cNvPr id="25" name="Retângulo: Cantos Arredondados 24">
            <a:extLst>
              <a:ext uri="{FF2B5EF4-FFF2-40B4-BE49-F238E27FC236}">
                <a16:creationId xmlns:a16="http://schemas.microsoft.com/office/drawing/2014/main" id="{7C553CD6-4954-4DD8-9804-271D246F2A39}"/>
              </a:ext>
            </a:extLst>
          </p:cNvPr>
          <p:cNvSpPr/>
          <p:nvPr/>
        </p:nvSpPr>
        <p:spPr>
          <a:xfrm>
            <a:off x="1118324" y="1543270"/>
            <a:ext cx="7051844" cy="456795"/>
          </a:xfrm>
          <a:prstGeom prst="roundRect">
            <a:avLst/>
          </a:prstGeom>
          <a:solidFill>
            <a:srgbClr val="A2926A"/>
          </a:solidFill>
          <a:ln>
            <a:solidFill>
              <a:srgbClr val="392113"/>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r>
              <a:rPr lang="pt-BR" sz="2000" b="1" dirty="0">
                <a:solidFill>
                  <a:srgbClr val="392113"/>
                </a:solidFill>
                <a:latin typeface="Nexa Black"/>
                <a:hlinkClick r:id="rId11" action="ppaction://hlinksldjump"/>
              </a:rPr>
              <a:t>3.1 Objeções</a:t>
            </a:r>
            <a:endParaRPr lang="pt-BR" sz="2000" b="1" dirty="0">
              <a:solidFill>
                <a:srgbClr val="392113"/>
              </a:solidFill>
              <a:latin typeface="Nexa Black"/>
            </a:endParaRPr>
          </a:p>
        </p:txBody>
      </p:sp>
    </p:spTree>
    <p:extLst>
      <p:ext uri="{BB962C8B-B14F-4D97-AF65-F5344CB8AC3E}">
        <p14:creationId xmlns:p14="http://schemas.microsoft.com/office/powerpoint/2010/main" val="36558494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3.5 4ª Objeção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pt-BR" sz="1900" dirty="0">
                <a:solidFill>
                  <a:schemeClr val="bg1"/>
                </a:solidFill>
                <a:latin typeface="Nexa Black"/>
              </a:rPr>
              <a:t>Na intercessão dos santos, não estamos pedindo que o santo se apresente para “bater um papo” a fim obter qualquer tipo de informação, mas sim, dirigimos a eles nossos pedidos de oração, como se estivéssemos enviando uma carta solicitando algo (o que é bem diferente de evocar mortos). Na intercessão dos santos continuamos confiando na Providência Divina, pois os santos são apenas mediadores, logo, quem atende aos nossos pedidos é Deus.</a:t>
            </a:r>
          </a:p>
          <a:p>
            <a:pPr algn="just"/>
            <a:endParaRPr lang="pt-BR" sz="1000" dirty="0">
              <a:solidFill>
                <a:schemeClr val="bg1"/>
              </a:solidFill>
              <a:latin typeface="Nexa Black"/>
            </a:endParaRPr>
          </a:p>
          <a:p>
            <a:pPr algn="just"/>
            <a:r>
              <a:rPr lang="pt-BR" sz="1900" dirty="0">
                <a:solidFill>
                  <a:schemeClr val="bg1"/>
                </a:solidFill>
                <a:latin typeface="Nexa Black"/>
              </a:rPr>
              <a:t>Desta forma, as proibições divinas quanto à prática de espiritismo não se aplicam à doutrina da intercessão dos santos.</a:t>
            </a:r>
          </a:p>
          <a:p>
            <a:pPr algn="just"/>
            <a:endParaRPr lang="pt-BR" sz="1900" dirty="0">
              <a:solidFill>
                <a:schemeClr val="bg1"/>
              </a:solidFill>
              <a:latin typeface="Nexa Black"/>
            </a:endParaRPr>
          </a:p>
        </p:txBody>
      </p:sp>
    </p:spTree>
    <p:extLst>
      <p:ext uri="{BB962C8B-B14F-4D97-AF65-F5344CB8AC3E}">
        <p14:creationId xmlns:p14="http://schemas.microsoft.com/office/powerpoint/2010/main" val="33491714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3.6 5ª Objeção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b="1" dirty="0">
                <a:solidFill>
                  <a:srgbClr val="FFC000"/>
                </a:solidFill>
                <a:latin typeface="Nexa Black"/>
              </a:rPr>
              <a:t>5ª Objeção: Não Há Sequer Uma Única Referência Bíblica Em Relação À Intercessão Dos Santos</a:t>
            </a:r>
          </a:p>
          <a:p>
            <a:pPr algn="just"/>
            <a:r>
              <a:rPr lang="pt-BR" sz="1900" b="1" dirty="0">
                <a:solidFill>
                  <a:schemeClr val="accent2">
                    <a:lumMod val="60000"/>
                    <a:lumOff val="40000"/>
                  </a:schemeClr>
                </a:solidFill>
                <a:latin typeface="Nexa Black"/>
              </a:rPr>
              <a:t>Há diversos versículos bíblicos que mostram que os santos oram na presença de Deus</a:t>
            </a:r>
            <a:r>
              <a:rPr lang="pt-BR" sz="1900" dirty="0">
                <a:solidFill>
                  <a:schemeClr val="bg1"/>
                </a:solidFill>
                <a:latin typeface="Nexa Black"/>
              </a:rPr>
              <a:t>. Vejamos::</a:t>
            </a:r>
          </a:p>
          <a:p>
            <a:pPr algn="just"/>
            <a:endParaRPr lang="pt-BR" sz="1000" dirty="0">
              <a:solidFill>
                <a:schemeClr val="bg1"/>
              </a:solidFill>
              <a:latin typeface="Nexa Black"/>
            </a:endParaRPr>
          </a:p>
          <a:p>
            <a:pPr algn="just"/>
            <a:r>
              <a:rPr lang="pt-BR" sz="1900" b="1" i="1" dirty="0">
                <a:solidFill>
                  <a:schemeClr val="accent6">
                    <a:lumMod val="60000"/>
                    <a:lumOff val="40000"/>
                  </a:schemeClr>
                </a:solidFill>
                <a:latin typeface="Nexa Black"/>
              </a:rPr>
              <a:t>"Quando abriu o quinto selo, vi debaixo do altar as almas dos homens imolados por causa da palavra de Deus e por causa do testemunho de que eram depositários.  E clamavam em alta voz, dizendo: Até quando tu, que és o Senhor, o Santo, o Verdadeiro ficarás sem fazer justiça e sem vingar o nosso sangue contra os habitantes da terra?  Foi então dada a cada um deles uma veste branca, e foi-lhes dito que aguardassem ainda um pouco, até que se completasse o número dos companheiros de serviço e irmãos que estavam com eles para ser mortos" (</a:t>
            </a:r>
            <a:r>
              <a:rPr lang="pt-BR" sz="1900" b="1" i="1" dirty="0" err="1">
                <a:solidFill>
                  <a:schemeClr val="accent6">
                    <a:lumMod val="60000"/>
                    <a:lumOff val="40000"/>
                  </a:schemeClr>
                </a:solidFill>
                <a:latin typeface="Nexa Black"/>
              </a:rPr>
              <a:t>Ap</a:t>
            </a:r>
            <a:r>
              <a:rPr lang="pt-BR" sz="1900" b="1" i="1" dirty="0">
                <a:solidFill>
                  <a:schemeClr val="accent6">
                    <a:lumMod val="60000"/>
                    <a:lumOff val="40000"/>
                  </a:schemeClr>
                </a:solidFill>
                <a:latin typeface="Nexa Black"/>
              </a:rPr>
              <a:t> 6,9-11)</a:t>
            </a:r>
            <a:r>
              <a:rPr lang="pt-BR" sz="1900" dirty="0">
                <a:solidFill>
                  <a:schemeClr val="bg1"/>
                </a:solidFill>
                <a:latin typeface="Nexa Black"/>
              </a:rPr>
              <a:t>.</a:t>
            </a:r>
            <a:endParaRPr lang="pt-BR" sz="1900" b="1" i="1" dirty="0">
              <a:solidFill>
                <a:schemeClr val="accent6">
                  <a:lumMod val="60000"/>
                  <a:lumOff val="40000"/>
                </a:schemeClr>
              </a:solidFill>
              <a:latin typeface="Nexa Black"/>
            </a:endParaRPr>
          </a:p>
        </p:txBody>
      </p:sp>
    </p:spTree>
    <p:extLst>
      <p:ext uri="{BB962C8B-B14F-4D97-AF65-F5344CB8AC3E}">
        <p14:creationId xmlns:p14="http://schemas.microsoft.com/office/powerpoint/2010/main" val="18657389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3.6 5ª Objeção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pt-BR" sz="1900" dirty="0">
                <a:solidFill>
                  <a:schemeClr val="bg1"/>
                </a:solidFill>
                <a:latin typeface="Nexa Black"/>
              </a:rPr>
              <a:t>No trecho apresentado anteriormente, os santos estão clamando a Deus por Justiça. Alguém poderia dizer: mas eles estão intercedendo por eles mesmos e não pelos que ficaram na terra. Ora, e o que impede que o façam pelos que estão na terra? São Paulo mesmo não recomenda que oremos pelos outros? (</a:t>
            </a:r>
            <a:r>
              <a:rPr lang="pt-BR" sz="1900" i="1" dirty="0">
                <a:solidFill>
                  <a:schemeClr val="bg1"/>
                </a:solidFill>
                <a:latin typeface="Nexa Black"/>
              </a:rPr>
              <a:t>cf. 1Tm  2, 1</a:t>
            </a:r>
            <a:r>
              <a:rPr lang="pt-BR" sz="1900" dirty="0">
                <a:solidFill>
                  <a:schemeClr val="bg1"/>
                </a:solidFill>
                <a:latin typeface="Nexa Black"/>
              </a:rPr>
              <a:t>). Por alguma razão estariam os santos incapazes de continuarem orando pelos que estão na terra? Ora, alguém que esteja no seu juízo perfeito, há de convir que, o fato dos santos estarem na presença de Deus, não é motivo impeditivo para que intercedam pelos outros, muito pelo contrário, não há melhor lugar e momento para fazê-lo. Veja ainda:</a:t>
            </a:r>
          </a:p>
        </p:txBody>
      </p:sp>
    </p:spTree>
    <p:extLst>
      <p:ext uri="{BB962C8B-B14F-4D97-AF65-F5344CB8AC3E}">
        <p14:creationId xmlns:p14="http://schemas.microsoft.com/office/powerpoint/2010/main" val="27029253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3.6 5ª Objeção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pt-BR" sz="1900" b="1" i="1" dirty="0">
                <a:solidFill>
                  <a:schemeClr val="accent6">
                    <a:lumMod val="60000"/>
                    <a:lumOff val="40000"/>
                  </a:schemeClr>
                </a:solidFill>
                <a:latin typeface="Nexa Black"/>
              </a:rPr>
              <a:t>"Os quatro viventes e os vinte e quatro anciões se prostraram diante do Cordeiro. Tinha cada um uma cítara e taças de ouro cheias de perfumes, que são as orações dos santos" (</a:t>
            </a:r>
            <a:r>
              <a:rPr lang="pt-BR" sz="1900" b="1" i="1" dirty="0" err="1">
                <a:solidFill>
                  <a:schemeClr val="accent6">
                    <a:lumMod val="60000"/>
                    <a:lumOff val="40000"/>
                  </a:schemeClr>
                </a:solidFill>
                <a:latin typeface="Nexa Black"/>
              </a:rPr>
              <a:t>Ap</a:t>
            </a:r>
            <a:r>
              <a:rPr lang="pt-BR" sz="1900" b="1" i="1" dirty="0">
                <a:solidFill>
                  <a:schemeClr val="accent6">
                    <a:lumMod val="60000"/>
                    <a:lumOff val="40000"/>
                  </a:schemeClr>
                </a:solidFill>
                <a:latin typeface="Nexa Black"/>
              </a:rPr>
              <a:t> 5,8). "A fumaça dos perfumes subiu da mão do anjo com as orações dos santos, diante de Deus.? (</a:t>
            </a:r>
            <a:r>
              <a:rPr lang="pt-BR" sz="1900" b="1" i="1" dirty="0" err="1">
                <a:solidFill>
                  <a:schemeClr val="accent6">
                    <a:lumMod val="60000"/>
                    <a:lumOff val="40000"/>
                  </a:schemeClr>
                </a:solidFill>
                <a:latin typeface="Nexa Black"/>
              </a:rPr>
              <a:t>Ap</a:t>
            </a:r>
            <a:r>
              <a:rPr lang="pt-BR" sz="1900" b="1" i="1" dirty="0">
                <a:solidFill>
                  <a:schemeClr val="accent6">
                    <a:lumMod val="60000"/>
                    <a:lumOff val="40000"/>
                  </a:schemeClr>
                </a:solidFill>
                <a:latin typeface="Nexa Black"/>
              </a:rPr>
              <a:t> 8,4).</a:t>
            </a:r>
          </a:p>
          <a:p>
            <a:pPr algn="just"/>
            <a:endParaRPr lang="pt-BR" sz="1000" b="1" i="1" dirty="0">
              <a:solidFill>
                <a:schemeClr val="accent6">
                  <a:lumMod val="60000"/>
                  <a:lumOff val="40000"/>
                </a:schemeClr>
              </a:solidFill>
              <a:latin typeface="Nexa Black"/>
            </a:endParaRPr>
          </a:p>
          <a:p>
            <a:pPr algn="just"/>
            <a:r>
              <a:rPr lang="pt-BR" sz="1900" dirty="0">
                <a:solidFill>
                  <a:schemeClr val="bg1"/>
                </a:solidFill>
                <a:latin typeface="Nexa Black"/>
              </a:rPr>
              <a:t>Nos versículos acima os santos oram para Deus. Por que estariam orando, já que estão salvos e gozando da presença do Senhor? Oram em nosso favor, para que os que estão na terra também possam um dia estar com eles na presença do Senhor.</a:t>
            </a:r>
          </a:p>
        </p:txBody>
      </p:sp>
    </p:spTree>
    <p:extLst>
      <p:ext uri="{BB962C8B-B14F-4D97-AF65-F5344CB8AC3E}">
        <p14:creationId xmlns:p14="http://schemas.microsoft.com/office/powerpoint/2010/main" val="25467762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3.6 5ª Objeção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pt-BR" sz="1900" dirty="0">
                <a:solidFill>
                  <a:schemeClr val="bg1"/>
                </a:solidFill>
                <a:latin typeface="Nexa Black"/>
              </a:rPr>
              <a:t>No livro do profeta Jeremias lemos:</a:t>
            </a:r>
          </a:p>
          <a:p>
            <a:pPr algn="just"/>
            <a:endParaRPr lang="pt-BR" sz="1000" dirty="0">
              <a:solidFill>
                <a:schemeClr val="bg1"/>
              </a:solidFill>
              <a:latin typeface="Nexa Black"/>
            </a:endParaRPr>
          </a:p>
          <a:p>
            <a:pPr algn="just"/>
            <a:r>
              <a:rPr lang="pt-BR" sz="1900" b="1" i="1" dirty="0">
                <a:solidFill>
                  <a:schemeClr val="accent6">
                    <a:lumMod val="60000"/>
                    <a:lumOff val="40000"/>
                  </a:schemeClr>
                </a:solidFill>
                <a:latin typeface="Nexa Black"/>
              </a:rPr>
              <a:t>"Disse-me, então, o Senhor: Mesmo que Moisés e Samuel se apresentassem diante de mim, meu coração não se voltaria para esse povo. Expulsai-o para longe de minha presença! Que se afaste de mim!? (Jr 15,1).</a:t>
            </a:r>
          </a:p>
          <a:p>
            <a:pPr algn="just"/>
            <a:endParaRPr lang="pt-BR" sz="1000" b="1" i="1" dirty="0">
              <a:solidFill>
                <a:schemeClr val="accent6">
                  <a:lumMod val="60000"/>
                  <a:lumOff val="40000"/>
                </a:schemeClr>
              </a:solidFill>
              <a:latin typeface="Nexa Black"/>
            </a:endParaRPr>
          </a:p>
          <a:p>
            <a:pPr algn="just"/>
            <a:r>
              <a:rPr lang="pt-BR" sz="1900" dirty="0">
                <a:solidFill>
                  <a:schemeClr val="bg1"/>
                </a:solidFill>
                <a:latin typeface="Nexa Black"/>
              </a:rPr>
              <a:t>No tempo do profeta, ambos Moisés e Samuel estavam mortos. Que sentido teria este versículo caso não fosse possível que os dois intercedessem por Israel?</a:t>
            </a:r>
          </a:p>
          <a:p>
            <a:pPr algn="just"/>
            <a:endParaRPr lang="pt-BR" sz="1900" dirty="0">
              <a:solidFill>
                <a:schemeClr val="bg1"/>
              </a:solidFill>
              <a:latin typeface="Nexa Black"/>
            </a:endParaRPr>
          </a:p>
          <a:p>
            <a:pPr algn="just"/>
            <a:endParaRPr lang="pt-BR" sz="1900" dirty="0">
              <a:solidFill>
                <a:schemeClr val="bg1"/>
              </a:solidFill>
              <a:latin typeface="Nexa Black"/>
            </a:endParaRPr>
          </a:p>
        </p:txBody>
      </p:sp>
    </p:spTree>
    <p:extLst>
      <p:ext uri="{BB962C8B-B14F-4D97-AF65-F5344CB8AC3E}">
        <p14:creationId xmlns:p14="http://schemas.microsoft.com/office/powerpoint/2010/main" val="10200027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O testemunho dos primeiros cristãos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pt-BR" sz="1900" dirty="0">
                <a:solidFill>
                  <a:schemeClr val="bg1"/>
                </a:solidFill>
                <a:latin typeface="Nexa Black"/>
              </a:rPr>
              <a:t>Vejamos agora o que professava os cristãos no tempo em que não havia divisão na Cristandade, em relação à doutrina da intercessão dos santos: </a:t>
            </a:r>
          </a:p>
          <a:p>
            <a:pPr algn="just"/>
            <a:endParaRPr lang="pt-BR" sz="1000" dirty="0">
              <a:solidFill>
                <a:schemeClr val="bg1"/>
              </a:solidFill>
              <a:latin typeface="Nexa Black"/>
            </a:endParaRPr>
          </a:p>
          <a:p>
            <a:pPr algn="just"/>
            <a:r>
              <a:rPr lang="pt-BR" sz="1900" b="1" i="1" dirty="0">
                <a:solidFill>
                  <a:schemeClr val="accent6">
                    <a:lumMod val="60000"/>
                    <a:lumOff val="40000"/>
                  </a:schemeClr>
                </a:solidFill>
                <a:latin typeface="Nexa Black"/>
              </a:rPr>
              <a:t>"O Pontífice [o Papa] não é o único a se unir aos orantes. Os anjos e as almas dos justos também se unem a eles na oração" (Orígenes, 185-254 d.C. Da Oração).</a:t>
            </a:r>
          </a:p>
          <a:p>
            <a:pPr algn="just"/>
            <a:endParaRPr lang="pt-BR" sz="1000" b="1" i="1" dirty="0">
              <a:solidFill>
                <a:schemeClr val="accent6">
                  <a:lumMod val="60000"/>
                  <a:lumOff val="40000"/>
                </a:schemeClr>
              </a:solidFill>
              <a:latin typeface="Nexa Black"/>
            </a:endParaRPr>
          </a:p>
          <a:p>
            <a:pPr algn="just"/>
            <a:r>
              <a:rPr lang="pt-BR" sz="1900" b="1" i="1" dirty="0">
                <a:solidFill>
                  <a:schemeClr val="accent6">
                    <a:lumMod val="60000"/>
                    <a:lumOff val="40000"/>
                  </a:schemeClr>
                </a:solidFill>
                <a:latin typeface="Nexa Black"/>
              </a:rPr>
              <a:t>"Se um de nós partir primeiro deste mundo, não cessem as nossas orações pelos irmãos" (Cipriano de Cartago, 200-258 d.C. Epístola 57).</a:t>
            </a:r>
          </a:p>
          <a:p>
            <a:pPr algn="just"/>
            <a:endParaRPr lang="pt-BR" sz="1000" b="1" i="1" dirty="0">
              <a:solidFill>
                <a:schemeClr val="accent6">
                  <a:lumMod val="60000"/>
                  <a:lumOff val="40000"/>
                </a:schemeClr>
              </a:solidFill>
              <a:latin typeface="Nexa Black"/>
            </a:endParaRPr>
          </a:p>
          <a:p>
            <a:pPr algn="just"/>
            <a:r>
              <a:rPr lang="pt-BR" sz="1900" b="1" i="1" dirty="0">
                <a:solidFill>
                  <a:schemeClr val="accent6">
                    <a:lumMod val="60000"/>
                    <a:lumOff val="40000"/>
                  </a:schemeClr>
                </a:solidFill>
                <a:latin typeface="Nexa Black"/>
              </a:rPr>
              <a:t>"Aos que fizeram tudo o que tiveram ao seu alcance para permanecer fiéis, não lhes faltará, nem a guarda dos anjos nem a proteção dos santos". (Santo Hilário de Poitiers, 310-367 </a:t>
            </a:r>
            <a:r>
              <a:rPr lang="pt-BR" sz="1900" b="1" i="1" dirty="0" err="1">
                <a:solidFill>
                  <a:schemeClr val="accent6">
                    <a:lumMod val="60000"/>
                    <a:lumOff val="40000"/>
                  </a:schemeClr>
                </a:solidFill>
                <a:latin typeface="Nexa Black"/>
              </a:rPr>
              <a:t>d.C</a:t>
            </a:r>
            <a:r>
              <a:rPr lang="pt-BR" sz="1900" b="1" i="1" dirty="0">
                <a:solidFill>
                  <a:schemeClr val="accent6">
                    <a:lumMod val="60000"/>
                    <a:lumOff val="40000"/>
                  </a:schemeClr>
                </a:solidFill>
                <a:latin typeface="Nexa Black"/>
              </a:rPr>
              <a:t>).</a:t>
            </a:r>
          </a:p>
          <a:p>
            <a:pPr algn="just"/>
            <a:endParaRPr lang="pt-BR" sz="1900" dirty="0">
              <a:solidFill>
                <a:schemeClr val="bg1"/>
              </a:solidFill>
              <a:latin typeface="Nexa Black"/>
            </a:endParaRPr>
          </a:p>
          <a:p>
            <a:pPr algn="just"/>
            <a:endParaRPr lang="pt-BR" sz="1900" dirty="0">
              <a:solidFill>
                <a:schemeClr val="bg1"/>
              </a:solidFill>
              <a:latin typeface="Nexa Black"/>
            </a:endParaRPr>
          </a:p>
        </p:txBody>
      </p:sp>
    </p:spTree>
    <p:extLst>
      <p:ext uri="{BB962C8B-B14F-4D97-AF65-F5344CB8AC3E}">
        <p14:creationId xmlns:p14="http://schemas.microsoft.com/office/powerpoint/2010/main" val="7432349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O testemunho dos primeiros cristãos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pt-BR" sz="1900" b="1" i="1" dirty="0">
                <a:solidFill>
                  <a:schemeClr val="accent6">
                    <a:lumMod val="60000"/>
                    <a:lumOff val="40000"/>
                  </a:schemeClr>
                </a:solidFill>
                <a:latin typeface="Nexa Black"/>
              </a:rPr>
              <a:t>"Comemoramos os que adormeceram no Senhor antes de nós: patriarcas, profetas, Apóstolos e mártires, para que Deus, por suas intercessões e orações, se digne receber as nossas." (São Cirilo de Jerusalém, 315-386 d.C. Catequeses </a:t>
            </a:r>
            <a:r>
              <a:rPr lang="pt-BR" sz="1900" b="1" i="1" dirty="0" err="1">
                <a:solidFill>
                  <a:schemeClr val="accent6">
                    <a:lumMod val="60000"/>
                    <a:lumOff val="40000"/>
                  </a:schemeClr>
                </a:solidFill>
                <a:latin typeface="Nexa Black"/>
              </a:rPr>
              <a:t>Mistagógicas</a:t>
            </a:r>
            <a:r>
              <a:rPr lang="pt-BR" sz="1900" b="1" i="1" dirty="0">
                <a:solidFill>
                  <a:schemeClr val="accent6">
                    <a:lumMod val="60000"/>
                    <a:lumOff val="40000"/>
                  </a:schemeClr>
                </a:solidFill>
                <a:latin typeface="Nexa Black"/>
              </a:rPr>
              <a:t>).</a:t>
            </a:r>
          </a:p>
          <a:p>
            <a:pPr algn="just"/>
            <a:endParaRPr lang="pt-BR" sz="1000" dirty="0">
              <a:solidFill>
                <a:schemeClr val="bg1"/>
              </a:solidFill>
              <a:latin typeface="Nexa Black"/>
            </a:endParaRPr>
          </a:p>
          <a:p>
            <a:pPr algn="just"/>
            <a:r>
              <a:rPr lang="pt-BR" sz="1900" b="1" i="1" dirty="0">
                <a:solidFill>
                  <a:schemeClr val="accent6">
                    <a:lumMod val="60000"/>
                    <a:lumOff val="40000"/>
                  </a:schemeClr>
                </a:solidFill>
                <a:latin typeface="Nexa Black"/>
              </a:rPr>
              <a:t>"Em seguida (na Oração Eucarística), mencionamos os que já partiram: primeiro os patriarcas, profetas, apóstolos e mártires, para que Deus, em virtude de suas preces e intercessões, receba nossa oração" (São Cirilo de Jerusalém, 315-386 d.C. Catequeses </a:t>
            </a:r>
            <a:r>
              <a:rPr lang="pt-BR" sz="1900" b="1" i="1" dirty="0" err="1">
                <a:solidFill>
                  <a:schemeClr val="accent6">
                    <a:lumMod val="60000"/>
                    <a:lumOff val="40000"/>
                  </a:schemeClr>
                </a:solidFill>
                <a:latin typeface="Nexa Black"/>
              </a:rPr>
              <a:t>Mistagógicas</a:t>
            </a:r>
            <a:r>
              <a:rPr lang="pt-BR" sz="1900" b="1" i="1" dirty="0">
                <a:solidFill>
                  <a:schemeClr val="accent6">
                    <a:lumMod val="60000"/>
                    <a:lumOff val="40000"/>
                  </a:schemeClr>
                </a:solidFill>
                <a:latin typeface="Nexa Black"/>
              </a:rPr>
              <a:t>).</a:t>
            </a:r>
          </a:p>
          <a:p>
            <a:pPr algn="just"/>
            <a:endParaRPr lang="pt-BR" sz="1900" dirty="0">
              <a:solidFill>
                <a:schemeClr val="bg1"/>
              </a:solidFill>
              <a:latin typeface="Nexa Black"/>
            </a:endParaRPr>
          </a:p>
          <a:p>
            <a:pPr algn="just"/>
            <a:endParaRPr lang="pt-BR" sz="1900" dirty="0">
              <a:solidFill>
                <a:schemeClr val="bg1"/>
              </a:solidFill>
              <a:latin typeface="Nexa Black"/>
            </a:endParaRPr>
          </a:p>
        </p:txBody>
      </p:sp>
    </p:spTree>
    <p:extLst>
      <p:ext uri="{BB962C8B-B14F-4D97-AF65-F5344CB8AC3E}">
        <p14:creationId xmlns:p14="http://schemas.microsoft.com/office/powerpoint/2010/main" val="27879241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O testemunho dos primeiros cristãos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pt-BR" sz="1900" b="1" i="1" dirty="0">
                <a:solidFill>
                  <a:schemeClr val="accent6">
                    <a:lumMod val="60000"/>
                    <a:lumOff val="40000"/>
                  </a:schemeClr>
                </a:solidFill>
                <a:latin typeface="Nexa Black"/>
              </a:rPr>
              <a:t>"Se os Apóstolos e mártires, enquanto estavam em sua carne mortal, e ainda necessitados de cuidar de si, ainda podiam orar pelos outros, muito mais agora que já receberam a coroa de suas vitórias e triunfos. Moisés, um só homem, alcançou de Deus o perdão para 600 mil homens armados; e Estevão, para seus perseguidores. Serão menos poderosos agora que reinam com Cristo? São Paulo diz que com suas orações salvara a vida de 276 homens, que seguiam com ele no navio [naufrágio na ilha de Malta]. E depois de sua morte, cessará sua boca e não pronunciará uma só palavra em favor daqueles que no mundo, por seu intermédio, creram no Evangelho?" (São Jerônimo, 340-420 </a:t>
            </a:r>
            <a:r>
              <a:rPr lang="pt-BR" sz="1900" b="1" i="1" dirty="0" err="1">
                <a:solidFill>
                  <a:schemeClr val="accent6">
                    <a:lumMod val="60000"/>
                    <a:lumOff val="40000"/>
                  </a:schemeClr>
                </a:solidFill>
                <a:latin typeface="Nexa Black"/>
              </a:rPr>
              <a:t>d.C</a:t>
            </a:r>
            <a:r>
              <a:rPr lang="pt-BR" sz="1900" b="1" i="1" dirty="0">
                <a:solidFill>
                  <a:schemeClr val="accent6">
                    <a:lumMod val="60000"/>
                    <a:lumOff val="40000"/>
                  </a:schemeClr>
                </a:solidFill>
                <a:latin typeface="Nexa Black"/>
              </a:rPr>
              <a:t>, Adv. </a:t>
            </a:r>
            <a:r>
              <a:rPr lang="pt-BR" sz="1900" b="1" i="1" dirty="0" err="1">
                <a:solidFill>
                  <a:schemeClr val="accent6">
                    <a:lumMod val="60000"/>
                    <a:lumOff val="40000"/>
                  </a:schemeClr>
                </a:solidFill>
                <a:latin typeface="Nexa Black"/>
              </a:rPr>
              <a:t>Vigil</a:t>
            </a:r>
            <a:r>
              <a:rPr lang="pt-BR" sz="1900" b="1" i="1" dirty="0">
                <a:solidFill>
                  <a:schemeClr val="accent6">
                    <a:lumMod val="60000"/>
                    <a:lumOff val="40000"/>
                  </a:schemeClr>
                </a:solidFill>
                <a:latin typeface="Nexa Black"/>
              </a:rPr>
              <a:t>. 6).</a:t>
            </a:r>
            <a:endParaRPr lang="pt-BR" sz="1900" dirty="0">
              <a:solidFill>
                <a:schemeClr val="bg1"/>
              </a:solidFill>
              <a:latin typeface="Nexa Black"/>
            </a:endParaRPr>
          </a:p>
          <a:p>
            <a:pPr algn="just"/>
            <a:endParaRPr lang="pt-BR" sz="1900" dirty="0">
              <a:solidFill>
                <a:schemeClr val="bg1"/>
              </a:solidFill>
              <a:latin typeface="Nexa Black"/>
            </a:endParaRPr>
          </a:p>
        </p:txBody>
      </p:sp>
    </p:spTree>
    <p:extLst>
      <p:ext uri="{BB962C8B-B14F-4D97-AF65-F5344CB8AC3E}">
        <p14:creationId xmlns:p14="http://schemas.microsoft.com/office/powerpoint/2010/main" val="1922780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O testemunho dos primeiros cristãos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pt-BR" sz="1900" b="1" i="1" dirty="0">
                <a:solidFill>
                  <a:schemeClr val="accent6">
                    <a:lumMod val="60000"/>
                    <a:lumOff val="40000"/>
                  </a:schemeClr>
                </a:solidFill>
                <a:latin typeface="Nexa Black"/>
              </a:rPr>
              <a:t>"Portanto, como bem sabem os fiéis, a disciplina eclesiástica prescreve que, quando se mencionam os mártires nesse lugar durante a celebração Eucarística, não se reza por eles, mas pelos outros defuntos que também aí se comemoram. Não é conveniente orar por um mártir, pois somos nós que devemos encomendar suas orações" (Santo Agostinho, 391-430 d.C. Sermão 159,1).</a:t>
            </a:r>
          </a:p>
          <a:p>
            <a:pPr algn="just"/>
            <a:endParaRPr lang="pt-BR" sz="1000" b="1" i="1" dirty="0">
              <a:solidFill>
                <a:schemeClr val="accent6">
                  <a:lumMod val="60000"/>
                  <a:lumOff val="40000"/>
                </a:schemeClr>
              </a:solidFill>
              <a:latin typeface="Nexa Black"/>
            </a:endParaRPr>
          </a:p>
          <a:p>
            <a:pPr algn="just"/>
            <a:r>
              <a:rPr lang="pt-BR" sz="1900" b="1" i="1" dirty="0">
                <a:solidFill>
                  <a:schemeClr val="accent6">
                    <a:lumMod val="60000"/>
                    <a:lumOff val="40000"/>
                  </a:schemeClr>
                </a:solidFill>
                <a:latin typeface="Nexa Black"/>
              </a:rPr>
              <a:t>"Por vezes, é a intercessão dos santos que alcança o perdão das nossas faltas [1Jo 5, 16; </a:t>
            </a:r>
            <a:r>
              <a:rPr lang="pt-BR" sz="1900" b="1" i="1" dirty="0" err="1">
                <a:solidFill>
                  <a:schemeClr val="accent6">
                    <a:lumMod val="60000"/>
                    <a:lumOff val="40000"/>
                  </a:schemeClr>
                </a:solidFill>
                <a:latin typeface="Nexa Black"/>
              </a:rPr>
              <a:t>Tg</a:t>
            </a:r>
            <a:r>
              <a:rPr lang="pt-BR" sz="1900" b="1" i="1" dirty="0">
                <a:solidFill>
                  <a:schemeClr val="accent6">
                    <a:lumMod val="60000"/>
                    <a:lumOff val="40000"/>
                  </a:schemeClr>
                </a:solidFill>
                <a:latin typeface="Nexa Black"/>
              </a:rPr>
              <a:t> 5, 14-15] ou ainda a  misericórdia e a fé" (São João Cassiano. 360-435 d.C. conferência 20).</a:t>
            </a:r>
          </a:p>
        </p:txBody>
      </p:sp>
    </p:spTree>
    <p:extLst>
      <p:ext uri="{BB962C8B-B14F-4D97-AF65-F5344CB8AC3E}">
        <p14:creationId xmlns:p14="http://schemas.microsoft.com/office/powerpoint/2010/main" val="26884000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O testemunho dos primeiros cristãos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pt-BR" sz="1900" b="1" i="1" dirty="0">
                <a:solidFill>
                  <a:schemeClr val="accent6">
                    <a:lumMod val="60000"/>
                    <a:lumOff val="40000"/>
                  </a:schemeClr>
                </a:solidFill>
                <a:latin typeface="Nexa Black"/>
              </a:rPr>
              <a:t>"Não deixemos parecer para nós pouca coisa; que sejamos membros do mesmo corpo que elas (Santa Perpétua e Santa Felicidade) (...) Nós nos maravilhamos com elas, elas sentem compaixão de nós. Nós nos alegramos por elas, elas oram por nós (...) Contudo, nós todos servimos um só Senhor, seguimos um só Mestre, atendemos um só Rei. Estamos unidos a uma Cabeça; nos dirigimos a uma Jerusalém; seguimos após um amor, envolvendo uma unidade" (Santo Agostinho, 391-430 d.C. Sermão 280,6)</a:t>
            </a:r>
          </a:p>
          <a:p>
            <a:pPr algn="just"/>
            <a:endParaRPr lang="pt-BR" sz="1900" b="1" i="1" dirty="0">
              <a:solidFill>
                <a:schemeClr val="accent6">
                  <a:lumMod val="60000"/>
                  <a:lumOff val="40000"/>
                </a:schemeClr>
              </a:solidFill>
              <a:latin typeface="Nexa Black"/>
            </a:endParaRPr>
          </a:p>
          <a:p>
            <a:pPr algn="just"/>
            <a:r>
              <a:rPr lang="pt-BR" sz="1900" dirty="0">
                <a:solidFill>
                  <a:schemeClr val="bg1"/>
                </a:solidFill>
                <a:latin typeface="Nexa Black"/>
              </a:rPr>
              <a:t>Como pudemos ver, a doutrina da intercessão do santos, não é invenção do catolicismo (como pensam alguns), mas sim, uma legítima doutrina cristã, embasa tanto nas Sagradas Escrituras, quanto na Tradição Apostólica. Os primeiros cristãos jamais tiveram dúvidas quanto à ela (note que este tema jamais foi centro de disputas conciliares). Esta doutrina confirma o Amor de Deus para conosco e Seu plano de que sejamos uns para outros, instrumentos deste Amor.</a:t>
            </a:r>
          </a:p>
        </p:txBody>
      </p:sp>
    </p:spTree>
    <p:extLst>
      <p:ext uri="{BB962C8B-B14F-4D97-AF65-F5344CB8AC3E}">
        <p14:creationId xmlns:p14="http://schemas.microsoft.com/office/powerpoint/2010/main" val="473848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1. O que é oração?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A oração é a vida do coração novo e deve nos animar a cada momento. </a:t>
            </a:r>
          </a:p>
          <a:p>
            <a:r>
              <a:rPr lang="pt-BR" sz="1900" dirty="0">
                <a:solidFill>
                  <a:schemeClr val="bg1"/>
                </a:solidFill>
                <a:latin typeface="Nexa Black"/>
              </a:rPr>
              <a:t>Nós, porém, esquecemo-nos daquele que é a nossa vida e nosso tudo. </a:t>
            </a:r>
          </a:p>
          <a:p>
            <a:r>
              <a:rPr lang="pt-BR" sz="1900" dirty="0">
                <a:solidFill>
                  <a:schemeClr val="bg1"/>
                </a:solidFill>
                <a:latin typeface="Nexa Black"/>
              </a:rPr>
              <a:t>Por isso, os padres espirituais, na tradição do Deuteronômio e dos profetas, insistem na oração como “recordação de Deus”, </a:t>
            </a:r>
          </a:p>
          <a:p>
            <a:r>
              <a:rPr lang="pt-BR" sz="1900" dirty="0">
                <a:solidFill>
                  <a:schemeClr val="bg1"/>
                </a:solidFill>
                <a:latin typeface="Nexa Black"/>
              </a:rPr>
              <a:t>como um despertar frequente da “memória do coração”: </a:t>
            </a:r>
          </a:p>
          <a:p>
            <a:endParaRPr lang="pt-BR" sz="1000" b="1" i="1" dirty="0">
              <a:solidFill>
                <a:schemeClr val="bg1"/>
              </a:solidFill>
              <a:latin typeface="Nexa Black"/>
            </a:endParaRPr>
          </a:p>
          <a:p>
            <a:r>
              <a:rPr lang="pt-BR" sz="1900" b="1" i="1" dirty="0">
                <a:solidFill>
                  <a:schemeClr val="accent6">
                    <a:lumMod val="60000"/>
                    <a:lumOff val="40000"/>
                  </a:schemeClr>
                </a:solidFill>
                <a:latin typeface="Nexa Black"/>
              </a:rPr>
              <a:t>“É preciso se lembrar de Deus com mais frequência do que se respira”. (CIC 2697)</a:t>
            </a:r>
          </a:p>
          <a:p>
            <a:endParaRPr lang="pt-BR" sz="1000" b="1" i="1" dirty="0">
              <a:solidFill>
                <a:schemeClr val="accent6">
                  <a:lumMod val="60000"/>
                  <a:lumOff val="40000"/>
                </a:schemeClr>
              </a:solidFill>
              <a:latin typeface="Nexa Black"/>
            </a:endParaRPr>
          </a:p>
          <a:p>
            <a:r>
              <a:rPr lang="pt-BR" sz="1900" b="1" i="1" dirty="0">
                <a:solidFill>
                  <a:schemeClr val="accent6">
                    <a:lumMod val="60000"/>
                    <a:lumOff val="40000"/>
                  </a:schemeClr>
                </a:solidFill>
                <a:latin typeface="Nexa Black"/>
              </a:rPr>
              <a:t>“A oração é a respiração da alma e da vida” Bento XVI</a:t>
            </a:r>
          </a:p>
          <a:p>
            <a:endParaRPr lang="pt-BR" sz="1000" b="1" i="1" dirty="0">
              <a:solidFill>
                <a:schemeClr val="accent6">
                  <a:lumMod val="60000"/>
                  <a:lumOff val="40000"/>
                </a:schemeClr>
              </a:solidFill>
              <a:latin typeface="Nexa Black"/>
            </a:endParaRPr>
          </a:p>
          <a:p>
            <a:r>
              <a:rPr lang="pt-BR" sz="1900" b="1" i="1" dirty="0">
                <a:solidFill>
                  <a:schemeClr val="accent6">
                    <a:lumMod val="60000"/>
                    <a:lumOff val="40000"/>
                  </a:schemeClr>
                </a:solidFill>
                <a:latin typeface="Nexa Black"/>
              </a:rPr>
              <a:t>“Tenho procurado entre eles alguém que construísse o muro e se detivesse sobre a brecha diante de mim, em favor da terra, a fim de prevenir a sua destruição, mas não encontrei ninguém”. (</a:t>
            </a:r>
            <a:r>
              <a:rPr lang="pt-BR" sz="1900" b="1" i="1" dirty="0" err="1">
                <a:solidFill>
                  <a:schemeClr val="accent6">
                    <a:lumMod val="60000"/>
                    <a:lumOff val="40000"/>
                  </a:schemeClr>
                </a:solidFill>
                <a:latin typeface="Nexa Black"/>
              </a:rPr>
              <a:t>Ez</a:t>
            </a:r>
            <a:r>
              <a:rPr lang="pt-BR" sz="1900" b="1" i="1" dirty="0">
                <a:solidFill>
                  <a:schemeClr val="accent6">
                    <a:lumMod val="60000"/>
                    <a:lumOff val="40000"/>
                  </a:schemeClr>
                </a:solidFill>
                <a:latin typeface="Nexa Black"/>
              </a:rPr>
              <a:t> 22, 30-31).</a:t>
            </a:r>
          </a:p>
          <a:p>
            <a:endParaRPr lang="pt-BR" sz="1900" dirty="0">
              <a:solidFill>
                <a:schemeClr val="bg1"/>
              </a:solidFill>
              <a:latin typeface="Nexa Black"/>
            </a:endParaRPr>
          </a:p>
        </p:txBody>
      </p:sp>
    </p:spTree>
    <p:extLst>
      <p:ext uri="{BB962C8B-B14F-4D97-AF65-F5344CB8AC3E}">
        <p14:creationId xmlns:p14="http://schemas.microsoft.com/office/powerpoint/2010/main" val="33203784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gabriel\template\bg-comum.png"/>
          <p:cNvPicPr>
            <a:picLocks noChangeAspect="1" noChangeArrowheads="1"/>
          </p:cNvPicPr>
          <p:nvPr/>
        </p:nvPicPr>
        <p:blipFill>
          <a:blip r:embed="rId2"/>
          <a:srcRect/>
          <a:stretch>
            <a:fillRect/>
          </a:stretch>
        </p:blipFill>
        <p:spPr bwMode="auto">
          <a:xfrm>
            <a:off x="-728" y="0"/>
            <a:ext cx="9144728" cy="6835404"/>
          </a:xfrm>
          <a:prstGeom prst="rect">
            <a:avLst/>
          </a:prstGeom>
          <a:noFill/>
        </p:spPr>
      </p:pic>
      <p:sp>
        <p:nvSpPr>
          <p:cNvPr id="4" name="Espaço Reservado para Texto 3"/>
          <p:cNvSpPr>
            <a:spLocks noGrp="1"/>
          </p:cNvSpPr>
          <p:nvPr>
            <p:ph type="body" sz="half" idx="2"/>
          </p:nvPr>
        </p:nvSpPr>
        <p:spPr>
          <a:xfrm>
            <a:off x="581719" y="532915"/>
            <a:ext cx="7885240" cy="4104456"/>
          </a:xfrm>
        </p:spPr>
        <p:txBody>
          <a:bodyPr>
            <a:noAutofit/>
          </a:bodyPr>
          <a:lstStyle/>
          <a:p>
            <a:r>
              <a:rPr lang="pt-BR" sz="1900" dirty="0">
                <a:solidFill>
                  <a:schemeClr val="bg1"/>
                </a:solidFill>
                <a:latin typeface="Nexa Black"/>
              </a:rPr>
              <a:t>      </a:t>
            </a:r>
          </a:p>
        </p:txBody>
      </p:sp>
      <p:pic>
        <p:nvPicPr>
          <p:cNvPr id="6" name="Imagem 5" descr="Assinatura horizontal branca.png"/>
          <p:cNvPicPr>
            <a:picLocks noChangeAspect="1"/>
          </p:cNvPicPr>
          <p:nvPr/>
        </p:nvPicPr>
        <p:blipFill>
          <a:blip r:embed="rId3" cstate="print"/>
          <a:stretch>
            <a:fillRect/>
          </a:stretch>
        </p:blipFill>
        <p:spPr>
          <a:xfrm>
            <a:off x="4032000" y="6143644"/>
            <a:ext cx="1080000" cy="509144"/>
          </a:xfrm>
          <a:prstGeom prst="rect">
            <a:avLst/>
          </a:prstGeom>
        </p:spPr>
      </p:pic>
      <p:sp>
        <p:nvSpPr>
          <p:cNvPr id="2" name="CaixaDeTexto 1"/>
          <p:cNvSpPr txBox="1"/>
          <p:nvPr/>
        </p:nvSpPr>
        <p:spPr>
          <a:xfrm>
            <a:off x="755576" y="548680"/>
            <a:ext cx="7632848" cy="5955476"/>
          </a:xfrm>
          <a:prstGeom prst="rect">
            <a:avLst/>
          </a:prstGeom>
          <a:noFill/>
        </p:spPr>
        <p:txBody>
          <a:bodyPr wrap="square" rtlCol="0">
            <a:spAutoFit/>
          </a:bodyPr>
          <a:lstStyle/>
          <a:p>
            <a:r>
              <a:rPr lang="pt-BR" sz="1900" b="1" i="1" u="sng" dirty="0">
                <a:solidFill>
                  <a:srgbClr val="A2926A"/>
                </a:solidFill>
                <a:latin typeface="Nexa Black"/>
              </a:rPr>
              <a:t>REFERÊNCIAS BIBLIOGRÁFICAS</a:t>
            </a:r>
          </a:p>
          <a:p>
            <a:r>
              <a:rPr lang="pt-BR" sz="1900" b="1" dirty="0">
                <a:latin typeface="Nexa Black"/>
              </a:rPr>
              <a:t> </a:t>
            </a:r>
            <a:endParaRPr lang="pt-BR" sz="1900" dirty="0">
              <a:latin typeface="Nexa Black"/>
            </a:endParaRPr>
          </a:p>
          <a:p>
            <a:pPr marL="342900" indent="-342900">
              <a:buFont typeface="Arial" panose="020B0604020202020204" pitchFamily="34" charset="0"/>
              <a:buChar char="•"/>
            </a:pPr>
            <a:r>
              <a:rPr lang="pt-BR" sz="1900" dirty="0">
                <a:solidFill>
                  <a:schemeClr val="bg1"/>
                </a:solidFill>
                <a:latin typeface="Nexa Black"/>
              </a:rPr>
              <a:t>A Intercessão dos Santos – </a:t>
            </a:r>
            <a:r>
              <a:rPr lang="pt-BR" sz="1900" dirty="0" err="1">
                <a:solidFill>
                  <a:schemeClr val="bg1"/>
                </a:solidFill>
                <a:latin typeface="Nexa Black"/>
              </a:rPr>
              <a:t>Veritatis</a:t>
            </a:r>
            <a:r>
              <a:rPr lang="pt-BR" sz="1900" dirty="0">
                <a:solidFill>
                  <a:schemeClr val="bg1"/>
                </a:solidFill>
                <a:latin typeface="Nexa Black"/>
              </a:rPr>
              <a:t> </a:t>
            </a:r>
            <a:r>
              <a:rPr lang="pt-BR" sz="1900" dirty="0" err="1">
                <a:solidFill>
                  <a:schemeClr val="bg1"/>
                </a:solidFill>
                <a:latin typeface="Nexa Black"/>
              </a:rPr>
              <a:t>Splendor</a:t>
            </a:r>
            <a:r>
              <a:rPr lang="pt-BR" sz="1900" dirty="0">
                <a:solidFill>
                  <a:schemeClr val="bg1"/>
                </a:solidFill>
                <a:latin typeface="Nexa Black"/>
              </a:rPr>
              <a:t> </a:t>
            </a:r>
          </a:p>
          <a:p>
            <a:pPr marL="342900" indent="-342900">
              <a:buFont typeface="Arial" panose="020B0604020202020204" pitchFamily="34" charset="0"/>
              <a:buChar char="•"/>
            </a:pPr>
            <a:r>
              <a:rPr lang="pt-BR" sz="1900" dirty="0">
                <a:solidFill>
                  <a:schemeClr val="bg1"/>
                </a:solidFill>
                <a:latin typeface="Nexa Black"/>
              </a:rPr>
              <a:t>Apostilas (Martins e RCC)</a:t>
            </a:r>
          </a:p>
          <a:p>
            <a:pPr marL="342900" indent="-342900">
              <a:buFont typeface="Arial" panose="020B0604020202020204" pitchFamily="34" charset="0"/>
              <a:buChar char="•"/>
            </a:pPr>
            <a:r>
              <a:rPr lang="pt-BR" sz="1900" dirty="0">
                <a:solidFill>
                  <a:schemeClr val="bg1"/>
                </a:solidFill>
                <a:latin typeface="Nexa Black"/>
              </a:rPr>
              <a:t>Bíblia Ave Maria, Bíblia do Peregrino.</a:t>
            </a:r>
          </a:p>
          <a:p>
            <a:pPr marL="342900" indent="-342900">
              <a:buFont typeface="Arial" panose="020B0604020202020204" pitchFamily="34" charset="0"/>
              <a:buChar char="•"/>
            </a:pPr>
            <a:r>
              <a:rPr lang="pt-BR" sz="1900" dirty="0">
                <a:solidFill>
                  <a:schemeClr val="bg1"/>
                </a:solidFill>
                <a:latin typeface="Nexa Black"/>
              </a:rPr>
              <a:t>Batalha Espiritual – Pe. Gilson Sobreiro, PJC</a:t>
            </a:r>
          </a:p>
          <a:p>
            <a:pPr marL="342900" indent="-342900">
              <a:buFont typeface="Arial" panose="020B0604020202020204" pitchFamily="34" charset="0"/>
              <a:buChar char="•"/>
            </a:pPr>
            <a:r>
              <a:rPr lang="pt-BR" sz="1900" dirty="0">
                <a:solidFill>
                  <a:schemeClr val="bg1"/>
                </a:solidFill>
                <a:latin typeface="Nexa Black"/>
              </a:rPr>
              <a:t>Carta apostólica INDE A PRIMIS (“Desde os primeiros”) do Papa João XXIII - O Culto Do Preciosíssimo Sangue De Jesus Cristo.</a:t>
            </a:r>
          </a:p>
          <a:p>
            <a:pPr marL="342900" indent="-342900">
              <a:buFont typeface="Arial" panose="020B0604020202020204" pitchFamily="34" charset="0"/>
              <a:buChar char="•"/>
            </a:pPr>
            <a:r>
              <a:rPr lang="pt-BR" sz="1900" dirty="0">
                <a:solidFill>
                  <a:schemeClr val="bg1"/>
                </a:solidFill>
                <a:latin typeface="Nexa Black"/>
              </a:rPr>
              <a:t>Carismas Para o Nosso Tempo – Pe. </a:t>
            </a:r>
            <a:r>
              <a:rPr lang="pt-BR" sz="1900" dirty="0" err="1">
                <a:solidFill>
                  <a:schemeClr val="bg1"/>
                </a:solidFill>
                <a:latin typeface="Nexa Black"/>
              </a:rPr>
              <a:t>Alírio</a:t>
            </a:r>
            <a:r>
              <a:rPr lang="pt-BR" sz="1900" dirty="0">
                <a:solidFill>
                  <a:schemeClr val="bg1"/>
                </a:solidFill>
                <a:latin typeface="Nexa Black"/>
              </a:rPr>
              <a:t> José </a:t>
            </a:r>
            <a:r>
              <a:rPr lang="pt-BR" sz="1900" dirty="0" err="1">
                <a:solidFill>
                  <a:schemeClr val="bg1"/>
                </a:solidFill>
                <a:latin typeface="Nexa Black"/>
              </a:rPr>
              <a:t>Pedrini</a:t>
            </a:r>
            <a:r>
              <a:rPr lang="pt-BR" sz="1900" dirty="0">
                <a:solidFill>
                  <a:schemeClr val="bg1"/>
                </a:solidFill>
                <a:latin typeface="Nexa Black"/>
              </a:rPr>
              <a:t>, SCJ</a:t>
            </a:r>
          </a:p>
          <a:p>
            <a:pPr marL="342900" indent="-342900">
              <a:buFont typeface="Arial" panose="020B0604020202020204" pitchFamily="34" charset="0"/>
              <a:buChar char="•"/>
            </a:pPr>
            <a:r>
              <a:rPr lang="pt-BR" sz="1900" dirty="0">
                <a:solidFill>
                  <a:schemeClr val="bg1"/>
                </a:solidFill>
                <a:latin typeface="Nexa Black"/>
              </a:rPr>
              <a:t>Catecismo da Igreja Católica – CIC</a:t>
            </a:r>
          </a:p>
          <a:p>
            <a:pPr marL="342900" indent="-342900">
              <a:buFont typeface="Arial" panose="020B0604020202020204" pitchFamily="34" charset="0"/>
              <a:buChar char="•"/>
            </a:pPr>
            <a:r>
              <a:rPr lang="pt-BR" sz="1900" dirty="0">
                <a:solidFill>
                  <a:schemeClr val="bg1"/>
                </a:solidFill>
                <a:latin typeface="Nexa Black"/>
              </a:rPr>
              <a:t>Cura do Mal e Libertação do Maligno – Frei Elias Vella</a:t>
            </a:r>
          </a:p>
          <a:p>
            <a:pPr marL="342900" indent="-342900">
              <a:buFont typeface="Arial" panose="020B0604020202020204" pitchFamily="34" charset="0"/>
              <a:buChar char="•"/>
            </a:pPr>
            <a:r>
              <a:rPr lang="pt-BR" sz="1900" dirty="0">
                <a:solidFill>
                  <a:schemeClr val="bg1"/>
                </a:solidFill>
                <a:latin typeface="Nexa Black"/>
              </a:rPr>
              <a:t>Honremos o Sangue de Jesus – Por Pe. Jonas Eduardo, MIC</a:t>
            </a:r>
          </a:p>
          <a:p>
            <a:pPr marL="342900" indent="-342900">
              <a:buFont typeface="Arial" panose="020B0604020202020204" pitchFamily="34" charset="0"/>
              <a:buChar char="•"/>
            </a:pPr>
            <a:r>
              <a:rPr lang="pt-BR" sz="1900" dirty="0">
                <a:solidFill>
                  <a:schemeClr val="bg1"/>
                </a:solidFill>
                <a:latin typeface="Nexa Black"/>
              </a:rPr>
              <a:t>Introdução aos Carismas – Benigno </a:t>
            </a:r>
            <a:r>
              <a:rPr lang="pt-BR" sz="1900" dirty="0" err="1">
                <a:solidFill>
                  <a:schemeClr val="bg1"/>
                </a:solidFill>
                <a:latin typeface="Nexa Black"/>
              </a:rPr>
              <a:t>Juanes</a:t>
            </a:r>
            <a:r>
              <a:rPr lang="pt-BR" sz="1900" dirty="0">
                <a:solidFill>
                  <a:schemeClr val="bg1"/>
                </a:solidFill>
                <a:latin typeface="Nexa Black"/>
              </a:rPr>
              <a:t>, SJ</a:t>
            </a:r>
          </a:p>
          <a:p>
            <a:pPr marL="342900" indent="-342900">
              <a:buFont typeface="Arial" panose="020B0604020202020204" pitchFamily="34" charset="0"/>
              <a:buChar char="•"/>
            </a:pPr>
            <a:r>
              <a:rPr lang="pt-BR" sz="1900" dirty="0">
                <a:solidFill>
                  <a:schemeClr val="bg1"/>
                </a:solidFill>
                <a:latin typeface="Nexa Black"/>
              </a:rPr>
              <a:t>O Despertar Dos Carismas – S. </a:t>
            </a:r>
            <a:r>
              <a:rPr lang="pt-BR" sz="1900" dirty="0" err="1">
                <a:solidFill>
                  <a:schemeClr val="bg1"/>
                </a:solidFill>
                <a:latin typeface="Nexa Black"/>
              </a:rPr>
              <a:t>Falvo</a:t>
            </a:r>
            <a:endParaRPr lang="pt-BR" sz="1900" dirty="0">
              <a:solidFill>
                <a:schemeClr val="bg1"/>
              </a:solidFill>
              <a:latin typeface="Nexa Black"/>
            </a:endParaRPr>
          </a:p>
          <a:p>
            <a:pPr marL="342900" indent="-342900">
              <a:buFont typeface="Arial" panose="020B0604020202020204" pitchFamily="34" charset="0"/>
              <a:buChar char="•"/>
            </a:pPr>
            <a:r>
              <a:rPr lang="en-US" sz="1900" dirty="0">
                <a:solidFill>
                  <a:schemeClr val="bg1"/>
                </a:solidFill>
                <a:latin typeface="Nexa Black"/>
              </a:rPr>
              <a:t>Os Dons Espirituais – Stephen B. Clark</a:t>
            </a:r>
            <a:endParaRPr lang="pt-BR" sz="1900" dirty="0">
              <a:solidFill>
                <a:schemeClr val="bg1"/>
              </a:solidFill>
              <a:latin typeface="Nexa Black"/>
            </a:endParaRPr>
          </a:p>
          <a:p>
            <a:pPr marL="342900" indent="-342900">
              <a:buFont typeface="Arial" panose="020B0604020202020204" pitchFamily="34" charset="0"/>
              <a:buChar char="•"/>
            </a:pPr>
            <a:r>
              <a:rPr lang="en-US" sz="1900" dirty="0">
                <a:solidFill>
                  <a:schemeClr val="bg1"/>
                </a:solidFill>
                <a:latin typeface="Nexa Black"/>
              </a:rPr>
              <a:t>The </a:t>
            </a:r>
            <a:r>
              <a:rPr lang="en-US" sz="1900" dirty="0" err="1">
                <a:solidFill>
                  <a:schemeClr val="bg1"/>
                </a:solidFill>
                <a:latin typeface="Nexa Black"/>
              </a:rPr>
              <a:t>Wondwrs</a:t>
            </a:r>
            <a:r>
              <a:rPr lang="en-US" sz="1900" dirty="0">
                <a:solidFill>
                  <a:schemeClr val="bg1"/>
                </a:solidFill>
                <a:latin typeface="Nexa Black"/>
              </a:rPr>
              <a:t> Of The Holy Name – Fr. Paul O’Sullivan, O.P. </a:t>
            </a:r>
            <a:endParaRPr lang="pt-BR" sz="1900" dirty="0">
              <a:solidFill>
                <a:schemeClr val="bg1"/>
              </a:solidFill>
              <a:latin typeface="Nexa Black"/>
            </a:endParaRPr>
          </a:p>
          <a:p>
            <a:br>
              <a:rPr lang="en-US" sz="2000" b="1" dirty="0"/>
            </a:br>
            <a:endParaRPr lang="pt-BR" sz="1900" dirty="0">
              <a:solidFill>
                <a:schemeClr val="bg1"/>
              </a:solidFill>
              <a:latin typeface="Nexa Black"/>
            </a:endParaRPr>
          </a:p>
          <a:p>
            <a:endParaRPr lang="pt-BR" sz="1900" i="1" u="sng" dirty="0">
              <a:solidFill>
                <a:srgbClr val="A2926A"/>
              </a:solidFill>
              <a:latin typeface="Nexa Black"/>
            </a:endParaRPr>
          </a:p>
          <a:p>
            <a:r>
              <a:rPr lang="pt-BR" sz="1900" i="1" dirty="0">
                <a:solidFill>
                  <a:schemeClr val="bg1"/>
                </a:solidFill>
                <a:latin typeface="Nexa Black"/>
              </a:rPr>
              <a:t>        </a:t>
            </a:r>
            <a:endParaRPr lang="pt-BR" sz="1900" dirty="0">
              <a:solidFill>
                <a:schemeClr val="bg1"/>
              </a:solidFill>
              <a:latin typeface="Nexa Black"/>
            </a:endParaRPr>
          </a:p>
        </p:txBody>
      </p:sp>
    </p:spTree>
    <p:extLst>
      <p:ext uri="{BB962C8B-B14F-4D97-AF65-F5344CB8AC3E}">
        <p14:creationId xmlns:p14="http://schemas.microsoft.com/office/powerpoint/2010/main" val="4392914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descr="bg-comum.png"/>
          <p:cNvPicPr>
            <a:picLocks noChangeAspect="1"/>
          </p:cNvPicPr>
          <p:nvPr/>
        </p:nvPicPr>
        <p:blipFill>
          <a:blip r:embed="rId2"/>
          <a:stretch>
            <a:fillRect/>
          </a:stretch>
        </p:blipFill>
        <p:spPr>
          <a:xfrm>
            <a:off x="0" y="0"/>
            <a:ext cx="9144000" cy="6858000"/>
          </a:xfrm>
          <a:prstGeom prst="rect">
            <a:avLst/>
          </a:prstGeom>
        </p:spPr>
      </p:pic>
      <p:sp>
        <p:nvSpPr>
          <p:cNvPr id="5" name="Título 1"/>
          <p:cNvSpPr txBox="1">
            <a:spLocks/>
          </p:cNvSpPr>
          <p:nvPr/>
        </p:nvSpPr>
        <p:spPr>
          <a:xfrm>
            <a:off x="685800" y="5174664"/>
            <a:ext cx="7772400" cy="758171"/>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2800" b="1" i="0" u="none" strike="noStrike" kern="1200" cap="none" spc="0" normalizeH="0" baseline="0" noProof="0" dirty="0">
                <a:ln>
                  <a:noFill/>
                </a:ln>
                <a:solidFill>
                  <a:schemeClr val="bg1"/>
                </a:solidFill>
                <a:effectLst/>
                <a:uLnTx/>
                <a:uFillTx/>
                <a:latin typeface="Nexa Black" pitchFamily="50" charset="0"/>
                <a:ea typeface="Verdana" pitchFamily="34" charset="0"/>
                <a:cs typeface="Verdana" pitchFamily="34" charset="0"/>
              </a:rPr>
              <a:t>DEUS ABENÇOE!</a:t>
            </a:r>
          </a:p>
        </p:txBody>
      </p:sp>
      <p:pic>
        <p:nvPicPr>
          <p:cNvPr id="7" name="Imagem 6" descr="Assinatura horizontal branca.png"/>
          <p:cNvPicPr>
            <a:picLocks noChangeAspect="1"/>
          </p:cNvPicPr>
          <p:nvPr/>
        </p:nvPicPr>
        <p:blipFill>
          <a:blip r:embed="rId3" cstate="print"/>
          <a:stretch>
            <a:fillRect/>
          </a:stretch>
        </p:blipFill>
        <p:spPr>
          <a:xfrm>
            <a:off x="2662909" y="500042"/>
            <a:ext cx="3818182" cy="1800000"/>
          </a:xfrm>
          <a:prstGeom prst="rect">
            <a:avLst/>
          </a:prstGeom>
        </p:spPr>
      </p:pic>
      <p:sp>
        <p:nvSpPr>
          <p:cNvPr id="8" name="CaixaDeTexto 7"/>
          <p:cNvSpPr txBox="1"/>
          <p:nvPr/>
        </p:nvSpPr>
        <p:spPr>
          <a:xfrm>
            <a:off x="1529631" y="2445207"/>
            <a:ext cx="6084738" cy="3108543"/>
          </a:xfrm>
          <a:prstGeom prst="rect">
            <a:avLst/>
          </a:prstGeom>
          <a:noFill/>
        </p:spPr>
        <p:txBody>
          <a:bodyPr wrap="square" rtlCol="0">
            <a:spAutoFit/>
          </a:bodyPr>
          <a:lstStyle/>
          <a:p>
            <a:r>
              <a:rPr lang="pt-BR" sz="2800" dirty="0">
                <a:solidFill>
                  <a:schemeClr val="bg1"/>
                </a:solidFill>
                <a:latin typeface="Nexa Black" pitchFamily="50" charset="0"/>
              </a:rPr>
              <a:t>       </a:t>
            </a:r>
            <a:r>
              <a:rPr lang="pt-BR" sz="2000" dirty="0">
                <a:solidFill>
                  <a:schemeClr val="bg1"/>
                </a:solidFill>
                <a:latin typeface="Nexa Black" pitchFamily="50" charset="0"/>
                <a:hlinkClick r:id="rId4"/>
              </a:rPr>
              <a:t>www.ocaminho.org</a:t>
            </a:r>
            <a:endParaRPr lang="pt-BR" sz="2000" dirty="0">
              <a:solidFill>
                <a:schemeClr val="bg1"/>
              </a:solidFill>
              <a:latin typeface="Nexa Black" pitchFamily="50" charset="0"/>
            </a:endParaRPr>
          </a:p>
          <a:p>
            <a:r>
              <a:rPr lang="pt-BR" sz="2800" dirty="0">
                <a:solidFill>
                  <a:schemeClr val="bg1"/>
                </a:solidFill>
                <a:latin typeface="Nexa Black" pitchFamily="50" charset="0"/>
              </a:rPr>
              <a:t>       </a:t>
            </a:r>
            <a:r>
              <a:rPr lang="pt-BR" sz="2000" dirty="0">
                <a:solidFill>
                  <a:schemeClr val="bg1"/>
                </a:solidFill>
                <a:latin typeface="Nexa Black" pitchFamily="50" charset="0"/>
                <a:hlinkClick r:id="rId5"/>
              </a:rPr>
              <a:t>contato@ocaminho.org</a:t>
            </a:r>
            <a:endParaRPr lang="pt-BR" sz="2000" dirty="0">
              <a:solidFill>
                <a:schemeClr val="bg2">
                  <a:lumMod val="75000"/>
                </a:schemeClr>
              </a:solidFill>
              <a:latin typeface="Nexa Black" pitchFamily="50" charset="0"/>
            </a:endParaRPr>
          </a:p>
          <a:p>
            <a:endParaRPr lang="pt-BR" sz="2800" dirty="0">
              <a:solidFill>
                <a:schemeClr val="bg2">
                  <a:lumMod val="75000"/>
                </a:schemeClr>
              </a:solidFill>
              <a:latin typeface="Nexa Black" pitchFamily="50" charset="0"/>
            </a:endParaRPr>
          </a:p>
          <a:p>
            <a:r>
              <a:rPr lang="pt-BR" sz="2800" dirty="0">
                <a:solidFill>
                  <a:schemeClr val="bg2">
                    <a:lumMod val="75000"/>
                  </a:schemeClr>
                </a:solidFill>
                <a:latin typeface="Nexa Black" pitchFamily="50" charset="0"/>
              </a:rPr>
              <a:t>       Sigam-nos nas redes sociais:</a:t>
            </a:r>
          </a:p>
          <a:p>
            <a:r>
              <a:rPr lang="pt-BR" sz="2800" dirty="0">
                <a:solidFill>
                  <a:schemeClr val="bg1"/>
                </a:solidFill>
                <a:latin typeface="Nexa Black" pitchFamily="50" charset="0"/>
              </a:rPr>
              <a:t>       </a:t>
            </a:r>
            <a:r>
              <a:rPr lang="pt-BR" sz="2000" dirty="0">
                <a:solidFill>
                  <a:schemeClr val="bg1"/>
                </a:solidFill>
                <a:latin typeface="Nexa Black" pitchFamily="50" charset="0"/>
                <a:hlinkClick r:id="rId6"/>
              </a:rPr>
              <a:t>@</a:t>
            </a:r>
            <a:r>
              <a:rPr lang="pt-BR" sz="2000" dirty="0" err="1">
                <a:solidFill>
                  <a:schemeClr val="bg1"/>
                </a:solidFill>
                <a:latin typeface="Nexa Black" pitchFamily="50" charset="0"/>
                <a:hlinkClick r:id="rId6"/>
              </a:rPr>
              <a:t>fraternidadeocaminho</a:t>
            </a:r>
            <a:endParaRPr lang="pt-BR" sz="2000" dirty="0">
              <a:solidFill>
                <a:schemeClr val="bg1"/>
              </a:solidFill>
              <a:latin typeface="Nexa Black" pitchFamily="50" charset="0"/>
            </a:endParaRPr>
          </a:p>
          <a:p>
            <a:r>
              <a:rPr lang="pt-BR" sz="2800" dirty="0">
                <a:solidFill>
                  <a:schemeClr val="bg1"/>
                </a:solidFill>
                <a:latin typeface="Nexa Black" pitchFamily="50" charset="0"/>
              </a:rPr>
              <a:t>       </a:t>
            </a:r>
            <a:r>
              <a:rPr lang="pt-BR" sz="2000" dirty="0">
                <a:solidFill>
                  <a:schemeClr val="bg1"/>
                </a:solidFill>
                <a:latin typeface="Nexa Black" pitchFamily="50" charset="0"/>
                <a:hlinkClick r:id="rId7"/>
              </a:rPr>
              <a:t>Fraternidade O Caminho</a:t>
            </a:r>
            <a:endParaRPr lang="pt-BR" sz="2000" dirty="0">
              <a:solidFill>
                <a:schemeClr val="bg1"/>
              </a:solidFill>
              <a:latin typeface="Nexa Black" pitchFamily="50" charset="0"/>
            </a:endParaRPr>
          </a:p>
          <a:p>
            <a:pPr algn="ctr"/>
            <a:endParaRPr lang="pt-BR" sz="2800" dirty="0">
              <a:solidFill>
                <a:schemeClr val="bg1"/>
              </a:solidFill>
              <a:latin typeface="Nexa Black" pitchFamily="50" charset="0"/>
            </a:endParaRPr>
          </a:p>
        </p:txBody>
      </p:sp>
      <p:pic>
        <p:nvPicPr>
          <p:cNvPr id="11" name="Picture 2" descr="Resultado de imagem para instagram png">
            <a:extLst>
              <a:ext uri="{FF2B5EF4-FFF2-40B4-BE49-F238E27FC236}">
                <a16:creationId xmlns:a16="http://schemas.microsoft.com/office/drawing/2014/main" id="{3F1F53E8-8946-4D42-80EE-F9A8ACE73936}"/>
              </a:ext>
            </a:extLst>
          </p:cNvPr>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780608" y="4250498"/>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12" name="Gráfico 11" descr="Envelope">
            <a:extLst>
              <a:ext uri="{FF2B5EF4-FFF2-40B4-BE49-F238E27FC236}">
                <a16:creationId xmlns:a16="http://schemas.microsoft.com/office/drawing/2014/main" id="{3802E0BF-328A-48D5-B4BC-5785C050136C}"/>
              </a:ext>
            </a:extLst>
          </p:cNvPr>
          <p:cNvPicPr>
            <a:picLocks/>
          </p:cNvPicPr>
          <p:nvPr/>
        </p:nvPicPr>
        <p:blipFill>
          <a:blip r:embed="rId9">
            <a:extLst>
              <a:ext uri="{96DAC541-7B7A-43D3-8B79-37D633B846F1}">
                <asvg:svgBlip xmlns:asvg="http://schemas.microsoft.com/office/drawing/2016/SVG/main" r:embed="rId10"/>
              </a:ext>
            </a:extLst>
          </a:blip>
          <a:stretch>
            <a:fillRect/>
          </a:stretch>
        </p:blipFill>
        <p:spPr>
          <a:xfrm>
            <a:off x="1780608" y="3002560"/>
            <a:ext cx="360000" cy="360000"/>
          </a:xfrm>
          <a:prstGeom prst="rect">
            <a:avLst/>
          </a:prstGeom>
        </p:spPr>
      </p:pic>
      <p:pic>
        <p:nvPicPr>
          <p:cNvPr id="1028" name="Picture 4" descr="Resultado de imagem para Ã­cone de site">
            <a:extLst>
              <a:ext uri="{FF2B5EF4-FFF2-40B4-BE49-F238E27FC236}">
                <a16:creationId xmlns:a16="http://schemas.microsoft.com/office/drawing/2014/main" id="{C4F738B0-4C58-46B7-90B2-DBB860CB90F4}"/>
              </a:ext>
            </a:extLst>
          </p:cNvPr>
          <p:cNvPicPr>
            <a:picLocks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780608" y="2549783"/>
            <a:ext cx="360000" cy="39663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sultado de imagem para Ã­cone facebook">
            <a:extLst>
              <a:ext uri="{FF2B5EF4-FFF2-40B4-BE49-F238E27FC236}">
                <a16:creationId xmlns:a16="http://schemas.microsoft.com/office/drawing/2014/main" id="{7D7A905D-63B7-425B-A808-3C60AEEB2617}"/>
              </a:ext>
            </a:extLst>
          </p:cNvPr>
          <p:cNvPicPr>
            <a:picLocks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763688" y="4725184"/>
            <a:ext cx="396000" cy="36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2. O que é interceder?</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A intercessão é uma oração de pedido, </a:t>
            </a:r>
          </a:p>
          <a:p>
            <a:r>
              <a:rPr lang="pt-BR" sz="1900" dirty="0">
                <a:solidFill>
                  <a:schemeClr val="bg1"/>
                </a:solidFill>
                <a:latin typeface="Nexa Black"/>
              </a:rPr>
              <a:t>que nos conforma perfeitamente com a oração de Jesus. </a:t>
            </a:r>
          </a:p>
          <a:p>
            <a:r>
              <a:rPr lang="pt-BR" sz="1900" dirty="0">
                <a:solidFill>
                  <a:schemeClr val="bg1"/>
                </a:solidFill>
                <a:latin typeface="Nexa Black"/>
              </a:rPr>
              <a:t>Interceder é pedir em favor do outro, desde Abraão, é próprio de um coração </a:t>
            </a:r>
          </a:p>
          <a:p>
            <a:r>
              <a:rPr lang="pt-BR" sz="1900" dirty="0">
                <a:solidFill>
                  <a:schemeClr val="bg1"/>
                </a:solidFill>
                <a:latin typeface="Nexa Black"/>
              </a:rPr>
              <a:t>que está em consonância com a misericórdia de Deus. </a:t>
            </a:r>
          </a:p>
          <a:p>
            <a:endParaRPr lang="pt-BR" sz="1000" dirty="0">
              <a:solidFill>
                <a:schemeClr val="bg1"/>
              </a:solidFill>
              <a:latin typeface="Nexa Black"/>
            </a:endParaRPr>
          </a:p>
          <a:p>
            <a:r>
              <a:rPr lang="pt-BR" sz="1900" dirty="0">
                <a:solidFill>
                  <a:schemeClr val="bg1"/>
                </a:solidFill>
                <a:latin typeface="Nexa Black"/>
              </a:rPr>
              <a:t>Na intercessão aquele que ora, não procura seus interesses próprios, </a:t>
            </a:r>
          </a:p>
          <a:p>
            <a:r>
              <a:rPr lang="pt-BR" sz="1900" dirty="0">
                <a:solidFill>
                  <a:schemeClr val="bg1"/>
                </a:solidFill>
                <a:latin typeface="Nexa Black"/>
              </a:rPr>
              <a:t>mas pensa, sobretudo nos outros:”: </a:t>
            </a:r>
          </a:p>
          <a:p>
            <a:endParaRPr lang="pt-BR" sz="1000" b="1" i="1" dirty="0">
              <a:solidFill>
                <a:schemeClr val="bg1"/>
              </a:solidFill>
              <a:latin typeface="Nexa Black"/>
            </a:endParaRPr>
          </a:p>
          <a:p>
            <a:r>
              <a:rPr lang="pt-BR" sz="1900" b="1" i="1" dirty="0">
                <a:solidFill>
                  <a:schemeClr val="accent6">
                    <a:lumMod val="60000"/>
                    <a:lumOff val="40000"/>
                  </a:schemeClr>
                </a:solidFill>
                <a:latin typeface="Nexa Black"/>
              </a:rPr>
              <a:t>“Cada qual tenha em vista não os seus próprios interesses, </a:t>
            </a:r>
          </a:p>
          <a:p>
            <a:r>
              <a:rPr lang="pt-BR" sz="1900" b="1" i="1" dirty="0">
                <a:solidFill>
                  <a:schemeClr val="accent6">
                    <a:lumMod val="60000"/>
                    <a:lumOff val="40000"/>
                  </a:schemeClr>
                </a:solidFill>
                <a:latin typeface="Nexa Black"/>
              </a:rPr>
              <a:t>e sim os dos outros” (</a:t>
            </a:r>
            <a:r>
              <a:rPr lang="pt-BR" sz="1900" b="1" i="1" dirty="0" err="1">
                <a:solidFill>
                  <a:schemeClr val="accent6">
                    <a:lumMod val="60000"/>
                    <a:lumOff val="40000"/>
                  </a:schemeClr>
                </a:solidFill>
                <a:latin typeface="Nexa Black"/>
              </a:rPr>
              <a:t>Fl</a:t>
            </a:r>
            <a:r>
              <a:rPr lang="pt-BR" sz="1900" b="1" i="1" dirty="0">
                <a:solidFill>
                  <a:schemeClr val="accent6">
                    <a:lumMod val="60000"/>
                    <a:lumOff val="40000"/>
                  </a:schemeClr>
                </a:solidFill>
                <a:latin typeface="Nexa Black"/>
              </a:rPr>
              <a:t> 2,4). (CIC 2634, 2635)</a:t>
            </a:r>
          </a:p>
        </p:txBody>
      </p:sp>
    </p:spTree>
    <p:extLst>
      <p:ext uri="{BB962C8B-B14F-4D97-AF65-F5344CB8AC3E}">
        <p14:creationId xmlns:p14="http://schemas.microsoft.com/office/powerpoint/2010/main" val="1454269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2. O que é interceder?</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A palavra “intercessão”, em si, quer dizer: a ação de “</a:t>
            </a:r>
            <a:r>
              <a:rPr lang="pt-BR" sz="1900" b="1" dirty="0">
                <a:solidFill>
                  <a:schemeClr val="accent2">
                    <a:lumMod val="60000"/>
                    <a:lumOff val="40000"/>
                  </a:schemeClr>
                </a:solidFill>
                <a:latin typeface="Nexa Black"/>
              </a:rPr>
              <a:t>por-se-entre</a:t>
            </a:r>
            <a:r>
              <a:rPr lang="pt-BR" sz="1900" dirty="0">
                <a:solidFill>
                  <a:schemeClr val="bg1"/>
                </a:solidFill>
                <a:latin typeface="Nexa Black"/>
              </a:rPr>
              <a:t>”. </a:t>
            </a:r>
          </a:p>
          <a:p>
            <a:r>
              <a:rPr lang="pt-BR" sz="1900" dirty="0">
                <a:solidFill>
                  <a:schemeClr val="bg1"/>
                </a:solidFill>
                <a:latin typeface="Nexa Black"/>
              </a:rPr>
              <a:t>É entrar num campo de batalha, colocando-se nas brechas, </a:t>
            </a:r>
          </a:p>
          <a:p>
            <a:r>
              <a:rPr lang="pt-BR" sz="1900" dirty="0">
                <a:solidFill>
                  <a:schemeClr val="bg1"/>
                </a:solidFill>
                <a:latin typeface="Nexa Black"/>
              </a:rPr>
              <a:t>não permitindo que o mal avance. É importante detectar não somente </a:t>
            </a:r>
          </a:p>
          <a:p>
            <a:r>
              <a:rPr lang="pt-BR" sz="1900" dirty="0">
                <a:solidFill>
                  <a:schemeClr val="bg1"/>
                </a:solidFill>
                <a:latin typeface="Nexa Black"/>
              </a:rPr>
              <a:t>as brechas que estão ocorrendo, mas também </a:t>
            </a:r>
          </a:p>
          <a:p>
            <a:r>
              <a:rPr lang="pt-BR" sz="1900" dirty="0">
                <a:solidFill>
                  <a:schemeClr val="bg1"/>
                </a:solidFill>
                <a:latin typeface="Nexa Black"/>
              </a:rPr>
              <a:t>saber do Senhor (pela escuta), como Ele quer “fechá-las”.</a:t>
            </a:r>
          </a:p>
          <a:p>
            <a:endParaRPr lang="pt-BR" sz="1000" dirty="0">
              <a:solidFill>
                <a:schemeClr val="bg1"/>
              </a:solidFill>
              <a:latin typeface="Nexa Black"/>
            </a:endParaRPr>
          </a:p>
          <a:p>
            <a:r>
              <a:rPr lang="pt-BR" sz="1900" dirty="0">
                <a:solidFill>
                  <a:schemeClr val="bg1"/>
                </a:solidFill>
                <a:latin typeface="Nexa Black"/>
              </a:rPr>
              <a:t>A oração de intercessão é uma arma poderosa que desperta a memória de Deus. (</a:t>
            </a:r>
            <a:r>
              <a:rPr lang="pt-BR" sz="1900" i="1" dirty="0" err="1">
                <a:solidFill>
                  <a:schemeClr val="bg1"/>
                </a:solidFill>
                <a:latin typeface="Nexa Black"/>
              </a:rPr>
              <a:t>Is</a:t>
            </a:r>
            <a:r>
              <a:rPr lang="pt-BR" sz="1900" i="1" dirty="0">
                <a:solidFill>
                  <a:schemeClr val="bg1"/>
                </a:solidFill>
                <a:latin typeface="Nexa Black"/>
              </a:rPr>
              <a:t> 62, 6-7</a:t>
            </a:r>
            <a:r>
              <a:rPr lang="pt-BR" sz="1900" dirty="0">
                <a:solidFill>
                  <a:schemeClr val="bg1"/>
                </a:solidFill>
                <a:latin typeface="Nexa Black"/>
              </a:rPr>
              <a:t>) Somos chamados a sermos guardas, sentinelas, vigias... </a:t>
            </a:r>
          </a:p>
          <a:p>
            <a:r>
              <a:rPr lang="pt-BR" sz="1900" dirty="0">
                <a:solidFill>
                  <a:schemeClr val="bg1"/>
                </a:solidFill>
                <a:latin typeface="Nexa Black"/>
              </a:rPr>
              <a:t>Estar alerta para qualquer ação inimiga.</a:t>
            </a:r>
          </a:p>
          <a:p>
            <a:endParaRPr lang="pt-BR" sz="1000" dirty="0">
              <a:solidFill>
                <a:schemeClr val="bg1"/>
              </a:solidFill>
              <a:latin typeface="Nexa Black"/>
            </a:endParaRPr>
          </a:p>
          <a:p>
            <a:r>
              <a:rPr lang="pt-BR" sz="1900" dirty="0">
                <a:solidFill>
                  <a:schemeClr val="bg1"/>
                </a:solidFill>
                <a:latin typeface="Nexa Black"/>
              </a:rPr>
              <a:t>O intercessor não tem hora para essa sentinela. A “escala” quem faz é o Senhor. </a:t>
            </a:r>
          </a:p>
          <a:p>
            <a:r>
              <a:rPr lang="pt-BR" sz="1900" dirty="0">
                <a:solidFill>
                  <a:schemeClr val="bg1"/>
                </a:solidFill>
                <a:latin typeface="Nexa Black"/>
              </a:rPr>
              <a:t>É Deus que muitas vezes nos desperta para intercedermos </a:t>
            </a:r>
          </a:p>
          <a:p>
            <a:r>
              <a:rPr lang="pt-BR" sz="1900" dirty="0">
                <a:solidFill>
                  <a:schemeClr val="bg1"/>
                </a:solidFill>
                <a:latin typeface="Nexa Black"/>
              </a:rPr>
              <a:t>por algum fato emergencial (</a:t>
            </a:r>
            <a:r>
              <a:rPr lang="pt-BR" sz="1900" i="1" dirty="0" err="1">
                <a:solidFill>
                  <a:schemeClr val="bg1"/>
                </a:solidFill>
                <a:latin typeface="Nexa Black"/>
              </a:rPr>
              <a:t>Lm</a:t>
            </a:r>
            <a:r>
              <a:rPr lang="pt-BR" sz="1900" i="1" dirty="0">
                <a:solidFill>
                  <a:schemeClr val="bg1"/>
                </a:solidFill>
                <a:latin typeface="Nexa Black"/>
              </a:rPr>
              <a:t> 2, 18-19</a:t>
            </a:r>
            <a:r>
              <a:rPr lang="pt-BR" sz="1900" dirty="0">
                <a:solidFill>
                  <a:schemeClr val="bg1"/>
                </a:solidFill>
                <a:latin typeface="Nexa Black"/>
              </a:rPr>
              <a:t>).</a:t>
            </a:r>
            <a:endParaRPr lang="pt-BR" sz="1900" b="1" i="1" dirty="0">
              <a:solidFill>
                <a:schemeClr val="accent6">
                  <a:lumMod val="60000"/>
                  <a:lumOff val="40000"/>
                </a:schemeClr>
              </a:solidFill>
              <a:latin typeface="Nexa Black"/>
            </a:endParaRPr>
          </a:p>
        </p:txBody>
      </p:sp>
    </p:spTree>
    <p:extLst>
      <p:ext uri="{BB962C8B-B14F-4D97-AF65-F5344CB8AC3E}">
        <p14:creationId xmlns:p14="http://schemas.microsoft.com/office/powerpoint/2010/main" val="3643688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2. O que é interceder?</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Devemos sempre ter em mente que o único mediador junto ao Pai é o Senhor Jesus Cristo: </a:t>
            </a:r>
            <a:r>
              <a:rPr lang="pt-BR" sz="1900" b="1" i="1" dirty="0">
                <a:solidFill>
                  <a:schemeClr val="accent6">
                    <a:lumMod val="60000"/>
                    <a:lumOff val="40000"/>
                  </a:schemeClr>
                </a:solidFill>
                <a:latin typeface="Nexa Black"/>
              </a:rPr>
              <a:t>“Há um só Deus e um só mediador entre Deus e os homens, </a:t>
            </a:r>
          </a:p>
          <a:p>
            <a:r>
              <a:rPr lang="pt-BR" sz="1900" b="1" i="1" dirty="0">
                <a:solidFill>
                  <a:schemeClr val="accent6">
                    <a:lumMod val="60000"/>
                    <a:lumOff val="40000"/>
                  </a:schemeClr>
                </a:solidFill>
                <a:latin typeface="Nexa Black"/>
              </a:rPr>
              <a:t>Cristo Jesus”. (1Tim 2,5)</a:t>
            </a:r>
          </a:p>
          <a:p>
            <a:endParaRPr lang="pt-BR" sz="1000" b="1" i="1" dirty="0">
              <a:solidFill>
                <a:schemeClr val="accent6">
                  <a:lumMod val="60000"/>
                  <a:lumOff val="40000"/>
                </a:schemeClr>
              </a:solidFill>
              <a:latin typeface="Nexa Black"/>
            </a:endParaRPr>
          </a:p>
          <a:p>
            <a:r>
              <a:rPr lang="pt-BR" sz="1900" dirty="0">
                <a:solidFill>
                  <a:schemeClr val="bg1"/>
                </a:solidFill>
                <a:latin typeface="Nexa Black"/>
              </a:rPr>
              <a:t>Sem Ele nada podemos: </a:t>
            </a:r>
            <a:r>
              <a:rPr lang="pt-BR" sz="1900" b="1" i="1" dirty="0">
                <a:solidFill>
                  <a:schemeClr val="accent6">
                    <a:lumMod val="60000"/>
                    <a:lumOff val="40000"/>
                  </a:schemeClr>
                </a:solidFill>
                <a:latin typeface="Nexa Black"/>
              </a:rPr>
              <a:t>“porque sem mim nada podeis fazer”. (Jo15, 5b)</a:t>
            </a:r>
          </a:p>
          <a:p>
            <a:endParaRPr lang="pt-BR" sz="1000" b="1" i="1" dirty="0">
              <a:solidFill>
                <a:schemeClr val="accent6">
                  <a:lumMod val="60000"/>
                  <a:lumOff val="40000"/>
                </a:schemeClr>
              </a:solidFill>
              <a:latin typeface="Nexa Black"/>
            </a:endParaRPr>
          </a:p>
          <a:p>
            <a:r>
              <a:rPr lang="pt-BR" sz="1900" dirty="0">
                <a:solidFill>
                  <a:schemeClr val="bg1"/>
                </a:solidFill>
                <a:latin typeface="Nexa Black"/>
              </a:rPr>
              <a:t>Jesus intercede por nós e quem intercede fica ao lado d’Ele, aprende com Ele, ama como Ele e doa sua própria vida (</a:t>
            </a:r>
            <a:r>
              <a:rPr lang="pt-BR" sz="1900" i="1" dirty="0" err="1">
                <a:solidFill>
                  <a:schemeClr val="bg1"/>
                </a:solidFill>
                <a:latin typeface="Nexa Black"/>
              </a:rPr>
              <a:t>Jo</a:t>
            </a:r>
            <a:r>
              <a:rPr lang="pt-BR" sz="1900" i="1" dirty="0">
                <a:solidFill>
                  <a:schemeClr val="bg1"/>
                </a:solidFill>
                <a:latin typeface="Nexa Black"/>
              </a:rPr>
              <a:t> 14, 16-17</a:t>
            </a:r>
            <a:r>
              <a:rPr lang="pt-BR" sz="1900" dirty="0">
                <a:solidFill>
                  <a:schemeClr val="bg1"/>
                </a:solidFill>
                <a:latin typeface="Nexa Black"/>
              </a:rPr>
              <a:t>).</a:t>
            </a:r>
          </a:p>
          <a:p>
            <a:endParaRPr lang="pt-BR" sz="1000" dirty="0">
              <a:solidFill>
                <a:schemeClr val="bg1"/>
              </a:solidFill>
              <a:latin typeface="Nexa Black"/>
            </a:endParaRPr>
          </a:p>
          <a:p>
            <a:r>
              <a:rPr lang="pt-BR" sz="1900" dirty="0">
                <a:solidFill>
                  <a:schemeClr val="bg1"/>
                </a:solidFill>
                <a:latin typeface="Nexa Black"/>
              </a:rPr>
              <a:t>Para intercedermos conforme a vontade de Deus, uma vez que não temos capacidade alguma, faz-se necessário o derramamento do Espírito Santo, o outro Paráclito (defensor, advogado, o educador das almas), que ficará eternamente conosco (</a:t>
            </a:r>
            <a:r>
              <a:rPr lang="pt-BR" sz="1900" i="1" dirty="0" err="1">
                <a:solidFill>
                  <a:schemeClr val="bg1"/>
                </a:solidFill>
                <a:latin typeface="Nexa Black"/>
              </a:rPr>
              <a:t>Jo</a:t>
            </a:r>
            <a:r>
              <a:rPr lang="pt-BR" sz="1900" i="1" dirty="0">
                <a:solidFill>
                  <a:schemeClr val="bg1"/>
                </a:solidFill>
                <a:latin typeface="Nexa Black"/>
              </a:rPr>
              <a:t> 14, 16-17</a:t>
            </a:r>
            <a:r>
              <a:rPr lang="pt-BR" sz="1900" dirty="0">
                <a:solidFill>
                  <a:schemeClr val="bg1"/>
                </a:solidFill>
                <a:latin typeface="Nexa Black"/>
              </a:rPr>
              <a:t>) e orará em nós e por nós (</a:t>
            </a:r>
            <a:r>
              <a:rPr lang="pt-BR" sz="1900" i="1" dirty="0" err="1">
                <a:solidFill>
                  <a:schemeClr val="bg1"/>
                </a:solidFill>
                <a:latin typeface="Nexa Black"/>
              </a:rPr>
              <a:t>Rm</a:t>
            </a:r>
            <a:r>
              <a:rPr lang="pt-BR" sz="1900" i="1" dirty="0">
                <a:solidFill>
                  <a:schemeClr val="bg1"/>
                </a:solidFill>
                <a:latin typeface="Nexa Black"/>
              </a:rPr>
              <a:t> 8, 26-27</a:t>
            </a:r>
            <a:r>
              <a:rPr lang="pt-BR" sz="1900" dirty="0">
                <a:solidFill>
                  <a:schemeClr val="bg1"/>
                </a:solidFill>
                <a:latin typeface="Nexa Black"/>
              </a:rPr>
              <a:t>), derramando sobre nós santos dons que são armas para a batalha (</a:t>
            </a:r>
            <a:r>
              <a:rPr lang="pt-BR" sz="1900" i="1" dirty="0">
                <a:solidFill>
                  <a:schemeClr val="bg1"/>
                </a:solidFill>
                <a:latin typeface="Nexa Black"/>
              </a:rPr>
              <a:t>1Cor 12,4ss; </a:t>
            </a:r>
            <a:r>
              <a:rPr lang="pt-BR" sz="1900" i="1" dirty="0" err="1">
                <a:solidFill>
                  <a:schemeClr val="bg1"/>
                </a:solidFill>
                <a:latin typeface="Nexa Black"/>
              </a:rPr>
              <a:t>Rm</a:t>
            </a:r>
            <a:r>
              <a:rPr lang="pt-BR" sz="1900" i="1" dirty="0">
                <a:solidFill>
                  <a:schemeClr val="bg1"/>
                </a:solidFill>
                <a:latin typeface="Nexa Black"/>
              </a:rPr>
              <a:t> 12,3-8</a:t>
            </a:r>
            <a:r>
              <a:rPr lang="pt-BR" sz="1900" dirty="0">
                <a:solidFill>
                  <a:schemeClr val="bg1"/>
                </a:solidFill>
                <a:latin typeface="Nexa Black"/>
              </a:rPr>
              <a:t>).</a:t>
            </a:r>
          </a:p>
          <a:p>
            <a:endParaRPr lang="pt-BR" sz="1900" b="1" i="1" dirty="0">
              <a:solidFill>
                <a:schemeClr val="accent6">
                  <a:lumMod val="60000"/>
                  <a:lumOff val="40000"/>
                </a:schemeClr>
              </a:solidFill>
              <a:latin typeface="Nexa Black"/>
            </a:endParaRPr>
          </a:p>
          <a:p>
            <a:endParaRPr lang="pt-BR" sz="1900" b="1" i="1" dirty="0">
              <a:solidFill>
                <a:schemeClr val="accent6">
                  <a:lumMod val="60000"/>
                  <a:lumOff val="40000"/>
                </a:schemeClr>
              </a:solidFill>
              <a:latin typeface="Nexa Black"/>
            </a:endParaRPr>
          </a:p>
        </p:txBody>
      </p:sp>
    </p:spTree>
    <p:extLst>
      <p:ext uri="{BB962C8B-B14F-4D97-AF65-F5344CB8AC3E}">
        <p14:creationId xmlns:p14="http://schemas.microsoft.com/office/powerpoint/2010/main" val="45841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2.1 As três etapas na oração de intercessão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b="1" dirty="0">
                <a:solidFill>
                  <a:srgbClr val="FFC000"/>
                </a:solidFill>
                <a:latin typeface="Nexa Black"/>
              </a:rPr>
              <a:t>Intimidade: </a:t>
            </a:r>
            <a:r>
              <a:rPr lang="pt-BR" sz="1900" dirty="0">
                <a:solidFill>
                  <a:schemeClr val="bg1"/>
                </a:solidFill>
                <a:latin typeface="Nexa Black"/>
              </a:rPr>
              <a:t>Tendo Jesus como modelo, o intercessor deve identificar-se com o irmão que sofre, não ficar alheio ao sofrimento da pessoa.</a:t>
            </a:r>
          </a:p>
          <a:p>
            <a:pPr algn="just"/>
            <a:endParaRPr lang="pt-BR" sz="1000" dirty="0">
              <a:solidFill>
                <a:schemeClr val="bg1"/>
              </a:solidFill>
              <a:latin typeface="Nexa Black"/>
            </a:endParaRPr>
          </a:p>
          <a:p>
            <a:pPr marL="342900" indent="-342900" algn="just">
              <a:buFont typeface="Wingdings" panose="05000000000000000000" pitchFamily="2" charset="2"/>
              <a:buChar char="ü"/>
            </a:pPr>
            <a:r>
              <a:rPr lang="pt-BR" sz="1900" b="1" dirty="0">
                <a:solidFill>
                  <a:srgbClr val="FFC000"/>
                </a:solidFill>
                <a:latin typeface="Nexa Black"/>
              </a:rPr>
              <a:t>Agonia: </a:t>
            </a:r>
            <a:r>
              <a:rPr lang="pt-BR" sz="1900" dirty="0">
                <a:solidFill>
                  <a:schemeClr val="bg1"/>
                </a:solidFill>
                <a:latin typeface="Nexa Black"/>
              </a:rPr>
              <a:t>Sofrer com o irmão, conhecer os seus problemas, suas dores e angústias, assumindo-as. O intercessor não consegue ficar alheio. Os profetas no A.T passavam por grandes agonias por quererem levar o povo para o caminho de Deus (Moisés, Ezequiel, Jeremias, etc.). Por causa de seus sacrifícios, Deus usou-os profundamente como luzes em meio às trevas. Sofreram perseguições, incompreensões, mas Deus usou de tudo isso para dar-lhes autoridade indiscutível quando proferiam o oráculo do Senhor.</a:t>
            </a:r>
            <a:endParaRPr lang="pt-BR" sz="1900" b="1" dirty="0">
              <a:solidFill>
                <a:schemeClr val="accent6">
                  <a:lumMod val="60000"/>
                  <a:lumOff val="40000"/>
                </a:schemeClr>
              </a:solidFill>
              <a:latin typeface="Nexa Black"/>
            </a:endParaRPr>
          </a:p>
          <a:p>
            <a:pPr algn="just"/>
            <a:endParaRPr lang="pt-BR" sz="1900" b="1" i="1" dirty="0">
              <a:solidFill>
                <a:schemeClr val="accent6">
                  <a:lumMod val="60000"/>
                  <a:lumOff val="40000"/>
                </a:schemeClr>
              </a:solidFill>
              <a:latin typeface="Nexa Black"/>
            </a:endParaRPr>
          </a:p>
        </p:txBody>
      </p:sp>
    </p:spTree>
    <p:extLst>
      <p:ext uri="{BB962C8B-B14F-4D97-AF65-F5344CB8AC3E}">
        <p14:creationId xmlns:p14="http://schemas.microsoft.com/office/powerpoint/2010/main" val="1270577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2.1 As três etapas na oração de intercessão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wrap="square"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b="1" dirty="0">
                <a:solidFill>
                  <a:srgbClr val="FFC000"/>
                </a:solidFill>
                <a:latin typeface="Nexa Black"/>
              </a:rPr>
              <a:t>Autoridade: </a:t>
            </a:r>
            <a:r>
              <a:rPr lang="pt-BR" sz="1900" dirty="0">
                <a:solidFill>
                  <a:schemeClr val="bg1"/>
                </a:solidFill>
                <a:latin typeface="Nexa Black"/>
              </a:rPr>
              <a:t>A autoridade espiritual é delegada por Deus para aquele que busca uma </a:t>
            </a:r>
            <a:r>
              <a:rPr lang="pt-BR" sz="1900" b="1" dirty="0">
                <a:solidFill>
                  <a:schemeClr val="accent2">
                    <a:lumMod val="60000"/>
                    <a:lumOff val="40000"/>
                  </a:schemeClr>
                </a:solidFill>
                <a:latin typeface="Nexa Black"/>
              </a:rPr>
              <a:t>vida de santidade</a:t>
            </a:r>
            <a:r>
              <a:rPr lang="pt-BR" sz="1900" dirty="0">
                <a:solidFill>
                  <a:schemeClr val="accent2">
                    <a:lumMod val="60000"/>
                    <a:lumOff val="40000"/>
                  </a:schemeClr>
                </a:solidFill>
                <a:latin typeface="Nexa Black"/>
              </a:rPr>
              <a:t>, </a:t>
            </a:r>
            <a:r>
              <a:rPr lang="pt-BR" sz="1900" b="1" dirty="0">
                <a:solidFill>
                  <a:schemeClr val="accent2">
                    <a:lumMod val="60000"/>
                    <a:lumOff val="40000"/>
                  </a:schemeClr>
                </a:solidFill>
                <a:latin typeface="Nexa Black"/>
              </a:rPr>
              <a:t>que tem intimidade com Deus e que se esforça para fazer a Sua vontade</a:t>
            </a:r>
            <a:r>
              <a:rPr lang="pt-BR" sz="1900" dirty="0">
                <a:solidFill>
                  <a:schemeClr val="bg1"/>
                </a:solidFill>
                <a:latin typeface="Nexa Black"/>
              </a:rPr>
              <a:t>. Autoridade divina é o poder que Deus concede a alguém para executar uma missão. Jesus é a presença viva da autoridade de Deus; o Pai o revestiu com toda a autoridade para salvar o homem (</a:t>
            </a:r>
            <a:r>
              <a:rPr lang="pt-BR" sz="1900" dirty="0" err="1">
                <a:solidFill>
                  <a:schemeClr val="bg1"/>
                </a:solidFill>
                <a:latin typeface="Nexa Black"/>
              </a:rPr>
              <a:t>Mt</a:t>
            </a:r>
            <a:r>
              <a:rPr lang="pt-BR" sz="1900" dirty="0">
                <a:solidFill>
                  <a:schemeClr val="bg1"/>
                </a:solidFill>
                <a:latin typeface="Nexa Black"/>
              </a:rPr>
              <a:t> 28,18).</a:t>
            </a:r>
          </a:p>
          <a:p>
            <a:endParaRPr lang="pt-BR" sz="1000" b="1" i="1" dirty="0">
              <a:solidFill>
                <a:srgbClr val="FFC000"/>
              </a:solidFill>
              <a:latin typeface="Nexa Black"/>
            </a:endParaRPr>
          </a:p>
          <a:p>
            <a:r>
              <a:rPr lang="pt-BR" sz="1900" b="1" dirty="0">
                <a:solidFill>
                  <a:schemeClr val="accent2">
                    <a:lumMod val="60000"/>
                    <a:lumOff val="40000"/>
                  </a:schemeClr>
                </a:solidFill>
                <a:latin typeface="Nexa Black"/>
              </a:rPr>
              <a:t>Intercessor SEM INTIMIDADE com Deus, </a:t>
            </a:r>
          </a:p>
          <a:p>
            <a:r>
              <a:rPr lang="pt-BR" sz="1900" b="1" dirty="0">
                <a:solidFill>
                  <a:schemeClr val="accent2">
                    <a:lumMod val="60000"/>
                    <a:lumOff val="40000"/>
                  </a:schemeClr>
                </a:solidFill>
                <a:latin typeface="Nexa Black"/>
              </a:rPr>
              <a:t>sem vida de santidade, já é soldado vencido.</a:t>
            </a:r>
          </a:p>
          <a:p>
            <a:endParaRPr lang="pt-BR" sz="1000" b="1" i="1" dirty="0">
              <a:solidFill>
                <a:srgbClr val="FFC000"/>
              </a:solidFill>
              <a:latin typeface="Nexa Black"/>
            </a:endParaRPr>
          </a:p>
          <a:p>
            <a:r>
              <a:rPr lang="pt-BR" sz="1900" dirty="0">
                <a:solidFill>
                  <a:schemeClr val="bg1"/>
                </a:solidFill>
                <a:latin typeface="Nexa Black"/>
              </a:rPr>
              <a:t>Jesus é a autoridade de Deus, por isso toda a intercessão é exercida no poder do NOME de Jesus!  A oração torna-se uma luta e esforço para aliviar o sofrimento, a dor do irmão. A nossa </a:t>
            </a:r>
            <a:r>
              <a:rPr lang="pt-BR" sz="1900" b="1" dirty="0">
                <a:solidFill>
                  <a:schemeClr val="accent2">
                    <a:lumMod val="60000"/>
                    <a:lumOff val="40000"/>
                  </a:schemeClr>
                </a:solidFill>
                <a:latin typeface="Nexa Black"/>
              </a:rPr>
              <a:t>perseverança</a:t>
            </a:r>
            <a:r>
              <a:rPr lang="pt-BR" sz="1900" dirty="0">
                <a:solidFill>
                  <a:schemeClr val="bg1"/>
                </a:solidFill>
                <a:latin typeface="Nexa Black"/>
              </a:rPr>
              <a:t> nos dá autoridade espiritual e condições </a:t>
            </a:r>
          </a:p>
          <a:p>
            <a:r>
              <a:rPr lang="pt-BR" sz="1900" dirty="0">
                <a:solidFill>
                  <a:schemeClr val="bg1"/>
                </a:solidFill>
                <a:latin typeface="Nexa Black"/>
              </a:rPr>
              <a:t>para vencer a situação adversa pela oração. É preciso orar até a agonia passar. </a:t>
            </a:r>
          </a:p>
          <a:p>
            <a:r>
              <a:rPr lang="pt-BR" sz="1900" dirty="0">
                <a:solidFill>
                  <a:schemeClr val="bg1"/>
                </a:solidFill>
                <a:latin typeface="Nexa Black"/>
              </a:rPr>
              <a:t>A </a:t>
            </a:r>
            <a:r>
              <a:rPr lang="pt-BR" sz="1900" b="1" dirty="0">
                <a:solidFill>
                  <a:schemeClr val="accent6">
                    <a:lumMod val="60000"/>
                    <a:lumOff val="40000"/>
                  </a:schemeClr>
                </a:solidFill>
                <a:latin typeface="Nexa Black"/>
              </a:rPr>
              <a:t>paz</a:t>
            </a:r>
            <a:r>
              <a:rPr lang="pt-BR" sz="1900" dirty="0">
                <a:solidFill>
                  <a:schemeClr val="bg1"/>
                </a:solidFill>
                <a:latin typeface="Nexa Black"/>
              </a:rPr>
              <a:t> é a certeza de que Deus recebeu favoravelmente nosso pedido.</a:t>
            </a:r>
          </a:p>
          <a:p>
            <a:endParaRPr lang="pt-BR" sz="1900" b="1" i="1" dirty="0">
              <a:solidFill>
                <a:srgbClr val="FFC000"/>
              </a:solidFill>
              <a:latin typeface="Nexa Black"/>
            </a:endParaRPr>
          </a:p>
          <a:p>
            <a:pPr algn="just"/>
            <a:endParaRPr lang="pt-BR" sz="1900" b="1" dirty="0">
              <a:solidFill>
                <a:schemeClr val="accent6">
                  <a:lumMod val="60000"/>
                  <a:lumOff val="40000"/>
                </a:schemeClr>
              </a:solidFill>
              <a:latin typeface="Nexa Black"/>
            </a:endParaRPr>
          </a:p>
          <a:p>
            <a:endParaRPr lang="pt-BR" sz="1900" b="1" i="1" dirty="0">
              <a:solidFill>
                <a:schemeClr val="accent6">
                  <a:lumMod val="60000"/>
                  <a:lumOff val="40000"/>
                </a:schemeClr>
              </a:solidFill>
              <a:latin typeface="Nexa Black"/>
            </a:endParaRPr>
          </a:p>
        </p:txBody>
      </p:sp>
    </p:spTree>
    <p:extLst>
      <p:ext uri="{BB962C8B-B14F-4D97-AF65-F5344CB8AC3E}">
        <p14:creationId xmlns:p14="http://schemas.microsoft.com/office/powerpoint/2010/main" val="1414590279"/>
      </p:ext>
    </p:extLst>
  </p:cSld>
  <p:clrMapOvr>
    <a:masterClrMapping/>
  </p:clrMapOvr>
</p:sld>
</file>

<file path=ppt/theme/theme1.xml><?xml version="1.0" encoding="utf-8"?>
<a:theme xmlns:a="http://schemas.openxmlformats.org/drawingml/2006/main" name="Formação Fraternidade O Caminho">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Formação Fraternidade O Caminho</Template>
  <TotalTime>3836</TotalTime>
  <Words>4840</Words>
  <Application>Microsoft Office PowerPoint</Application>
  <PresentationFormat>Apresentação na tela (4:3)</PresentationFormat>
  <Paragraphs>308</Paragraphs>
  <Slides>41</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41</vt:i4>
      </vt:variant>
    </vt:vector>
  </HeadingPairs>
  <TitlesOfParts>
    <vt:vector size="47" baseType="lpstr">
      <vt:lpstr>Abadi</vt:lpstr>
      <vt:lpstr>Arial</vt:lpstr>
      <vt:lpstr>Calibri</vt:lpstr>
      <vt:lpstr>Nexa Black</vt:lpstr>
      <vt:lpstr>Wingdings</vt:lpstr>
      <vt:lpstr>Formação Fraternidade O Caminho</vt:lpstr>
      <vt:lpstr>INTERCESSÃO Módulo I – Introdução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 O R M A Ç Ã O A ESCOLA DA CURA</dc:title>
  <dc:creator>Luana</dc:creator>
  <cp:lastModifiedBy>Andrea Arnoldi</cp:lastModifiedBy>
  <cp:revision>288</cp:revision>
  <dcterms:created xsi:type="dcterms:W3CDTF">2019-01-23T23:29:09Z</dcterms:created>
  <dcterms:modified xsi:type="dcterms:W3CDTF">2019-02-20T20:41:18Z</dcterms:modified>
</cp:coreProperties>
</file>