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589" r:id="rId2"/>
    <p:sldId id="593" r:id="rId3"/>
    <p:sldId id="590" r:id="rId4"/>
    <p:sldId id="656" r:id="rId5"/>
    <p:sldId id="591" r:id="rId6"/>
    <p:sldId id="595" r:id="rId7"/>
    <p:sldId id="630" r:id="rId8"/>
    <p:sldId id="631" r:id="rId9"/>
    <p:sldId id="632" r:id="rId10"/>
    <p:sldId id="633" r:id="rId11"/>
    <p:sldId id="634" r:id="rId12"/>
    <p:sldId id="598" r:id="rId13"/>
    <p:sldId id="635" r:id="rId14"/>
    <p:sldId id="636" r:id="rId15"/>
    <p:sldId id="637" r:id="rId16"/>
    <p:sldId id="604" r:id="rId17"/>
    <p:sldId id="638" r:id="rId18"/>
    <p:sldId id="639" r:id="rId19"/>
    <p:sldId id="640" r:id="rId20"/>
    <p:sldId id="641" r:id="rId21"/>
    <p:sldId id="642" r:id="rId22"/>
    <p:sldId id="643" r:id="rId23"/>
    <p:sldId id="644" r:id="rId24"/>
    <p:sldId id="645" r:id="rId25"/>
    <p:sldId id="646" r:id="rId26"/>
    <p:sldId id="647" r:id="rId27"/>
    <p:sldId id="610" r:id="rId28"/>
    <p:sldId id="648" r:id="rId29"/>
    <p:sldId id="608" r:id="rId30"/>
    <p:sldId id="649" r:id="rId31"/>
    <p:sldId id="650" r:id="rId32"/>
    <p:sldId id="651" r:id="rId33"/>
    <p:sldId id="652" r:id="rId34"/>
    <p:sldId id="653" r:id="rId35"/>
    <p:sldId id="654" r:id="rId36"/>
    <p:sldId id="655" r:id="rId37"/>
    <p:sldId id="587" r:id="rId38"/>
    <p:sldId id="588" r:id="rId3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9694"/>
    <a:srgbClr val="A2926A"/>
    <a:srgbClr val="3921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463" autoAdjust="0"/>
    <p:restoredTop sz="94369" autoAdjust="0"/>
  </p:normalViewPr>
  <p:slideViewPr>
    <p:cSldViewPr>
      <p:cViewPr varScale="1">
        <p:scale>
          <a:sx n="68" d="100"/>
          <a:sy n="68" d="100"/>
        </p:scale>
        <p:origin x="7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08913-D671-424D-AA18-8211BD8C6440}" type="datetimeFigureOut">
              <a:rPr lang="pt-BR" smtClean="0"/>
              <a:t>20/02/2019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C22E2-0143-4BD6-B4AF-29B0FF5112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3610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20/02/2019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20/02/2019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20/02/2019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20/02/2019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20/02/2019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20/02/2019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20/02/2019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20/02/2019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20/02/2019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20/02/2019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20/02/2019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F6A8B-B553-4BA4-A79A-BB1F99638666}" type="datetimeFigureOut">
              <a:rPr lang="pt-BR" smtClean="0"/>
              <a:t>20/02/2019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3" Type="http://schemas.openxmlformats.org/officeDocument/2006/relationships/image" Target="../media/image3.png"/><Relationship Id="rId7" Type="http://schemas.openxmlformats.org/officeDocument/2006/relationships/slide" Target="slide1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2.xml"/><Relationship Id="rId5" Type="http://schemas.openxmlformats.org/officeDocument/2006/relationships/slide" Target="slide5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8.png"/><Relationship Id="rId7" Type="http://schemas.openxmlformats.org/officeDocument/2006/relationships/hyperlink" Target="https://pt-br.facebook.com/fraternidadeocaminho" TargetMode="External"/><Relationship Id="rId12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instagram.com/fraternidadeocaminho/?hl=pt-br" TargetMode="External"/><Relationship Id="rId11" Type="http://schemas.openxmlformats.org/officeDocument/2006/relationships/image" Target="../media/image12.png"/><Relationship Id="rId5" Type="http://schemas.openxmlformats.org/officeDocument/2006/relationships/hyperlink" Target="mailto:contato@ocaminho.org?subject=Contato%20pelo%20site" TargetMode="External"/><Relationship Id="rId10" Type="http://schemas.openxmlformats.org/officeDocument/2006/relationships/image" Target="../media/image11.svg"/><Relationship Id="rId4" Type="http://schemas.openxmlformats.org/officeDocument/2006/relationships/hyperlink" Target="http://www.ocaminho.org/" TargetMode="External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>
            <a:extLst>
              <a:ext uri="{FF2B5EF4-FFF2-40B4-BE49-F238E27FC236}">
                <a16:creationId xmlns:a16="http://schemas.microsoft.com/office/drawing/2014/main" id="{CBD0562E-4981-4B4A-B3AF-2308C806B8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850" y="0"/>
            <a:ext cx="9197849" cy="6080041"/>
          </a:xfrm>
          <a:prstGeom prst="rect">
            <a:avLst/>
          </a:prstGeom>
        </p:spPr>
      </p:pic>
      <p:pic>
        <p:nvPicPr>
          <p:cNvPr id="15" name="Imagem 14" descr="titulo.png">
            <a:extLst>
              <a:ext uri="{FF2B5EF4-FFF2-40B4-BE49-F238E27FC236}">
                <a16:creationId xmlns:a16="http://schemas.microsoft.com/office/drawing/2014/main" id="{6E935D1A-72E4-4DE4-95D3-1F5AE29521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5984" y="908720"/>
            <a:ext cx="9219983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23" name="Título 1">
            <a:extLst>
              <a:ext uri="{FF2B5EF4-FFF2-40B4-BE49-F238E27FC236}">
                <a16:creationId xmlns:a16="http://schemas.microsoft.com/office/drawing/2014/main" id="{8FBE5C98-2827-4859-BF01-A57FAE3C7B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034203"/>
            <a:ext cx="7772400" cy="1853968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Nexa Black"/>
                <a:ea typeface="Verdana" pitchFamily="34" charset="0"/>
                <a:cs typeface="Verdana" pitchFamily="34" charset="0"/>
              </a:rPr>
              <a:t>INTERCESSÃO</a:t>
            </a:r>
            <a:br>
              <a:rPr lang="pt-BR" b="1" dirty="0">
                <a:solidFill>
                  <a:schemeClr val="bg1"/>
                </a:solidFill>
                <a:latin typeface="Nexa Black"/>
                <a:ea typeface="Verdana" pitchFamily="34" charset="0"/>
                <a:cs typeface="Verdana" pitchFamily="34" charset="0"/>
              </a:rPr>
            </a:br>
            <a:r>
              <a:rPr lang="pt-BR" b="1" dirty="0">
                <a:solidFill>
                  <a:schemeClr val="bg1"/>
                </a:solidFill>
                <a:latin typeface="Nexa Black"/>
                <a:ea typeface="Verdana" pitchFamily="34" charset="0"/>
                <a:cs typeface="Verdana" pitchFamily="34" charset="0"/>
              </a:rPr>
              <a:t>Módulo II – O Intercessor</a:t>
            </a:r>
          </a:p>
        </p:txBody>
      </p:sp>
    </p:spTree>
    <p:extLst>
      <p:ext uri="{BB962C8B-B14F-4D97-AF65-F5344CB8AC3E}">
        <p14:creationId xmlns:p14="http://schemas.microsoft.com/office/powerpoint/2010/main" val="2608699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2. O perfil do intercessor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Ser humilde e compassivo à imagem de Jesus: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O intercessor deve evitar aparecer, ter compaixão com o próximo e caridade fraterna. 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“Deus resiste aos soberbos, mas dá a sua graça aos humildes” 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Tg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4, 6b)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Ser agradecido: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Deve render ação de graças ao Senhor por Ele ouvir-nos e por estar sempre conosco (</a:t>
            </a:r>
            <a:r>
              <a:rPr lang="pt-BR" sz="1900" i="1" dirty="0" err="1">
                <a:solidFill>
                  <a:schemeClr val="bg1"/>
                </a:solidFill>
                <a:latin typeface="Nexa Black"/>
              </a:rPr>
              <a:t>Sl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 106, 21-22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). Toda alegria e todo sofrimento, todo acontecimento e toda necessidade podem ser matéria da ação de graças de Cristo, deve dar plenitude a toda a vida </a:t>
            </a:r>
            <a:r>
              <a:rPr lang="pt-BR" sz="1900" b="1" i="1" dirty="0">
                <a:solidFill>
                  <a:schemeClr val="bg1"/>
                </a:solidFill>
                <a:latin typeface="Nexa Black"/>
              </a:rPr>
              <a:t>“Por tudo dai graças”. 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(1Ts 5, 18) (CIC 2648)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  <a:endParaRPr lang="pt-BR" sz="1900" b="1" dirty="0">
              <a:solidFill>
                <a:schemeClr val="accent2">
                  <a:lumMod val="60000"/>
                  <a:lumOff val="40000"/>
                </a:schemeClr>
              </a:solidFill>
              <a:latin typeface="Nexa Black"/>
            </a:endParaRPr>
          </a:p>
          <a:p>
            <a:endParaRPr lang="pt-BR" sz="1900" b="1" i="1" dirty="0">
              <a:solidFill>
                <a:schemeClr val="accent6">
                  <a:lumMod val="60000"/>
                  <a:lumOff val="40000"/>
                </a:schemeClr>
              </a:solidFill>
              <a:latin typeface="Nexa Black"/>
            </a:endParaRPr>
          </a:p>
          <a:p>
            <a:endParaRPr lang="pt-BR" sz="1900" b="1" i="1" dirty="0">
              <a:solidFill>
                <a:schemeClr val="accent6">
                  <a:lumMod val="60000"/>
                  <a:lumOff val="40000"/>
                </a:schemeClr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2067815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2. O perfil do intercessor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intercessor deve constantemente se preparar para o combate,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revestindo-se da armadura de Deus, jejuando, comungando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se possível diariamente, confessando mensalmente, invocando o Espírito Santo,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 clamando o precioso Sangue de Jesus, pedindo a intercessão daquele que é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nosso guardião – São Miguel Arcanjo e de Maria, nossa Rainha e Senhora,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 desde o princípio recebeu força e poder para pisar a cabeça da serpente,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usando com confiança a Espada do Espírito que é a Palavra de Deus,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tendo a fé por escudo.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Antes de qualquer batalha, reconhecer nossa miséria e limitação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buscar com prontidão o socorro d’Aquele que pode nos dar a vitória: DEUS!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(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2Mac 8, 18, 23, 24; 10, 24-30; 11, 7-10; 12, 6, 11, 14-15; 15, 6-16, 20-21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).</a:t>
            </a:r>
            <a:endParaRPr lang="pt-BR" sz="1900" b="1" dirty="0">
              <a:solidFill>
                <a:schemeClr val="accent2">
                  <a:lumMod val="60000"/>
                  <a:lumOff val="40000"/>
                </a:schemeClr>
              </a:solidFill>
              <a:latin typeface="Nexa Black"/>
            </a:endParaRPr>
          </a:p>
          <a:p>
            <a:endParaRPr lang="pt-BR" sz="1900" b="1" i="1" dirty="0">
              <a:solidFill>
                <a:schemeClr val="accent6">
                  <a:lumMod val="60000"/>
                  <a:lumOff val="40000"/>
                </a:schemeClr>
              </a:solidFill>
              <a:latin typeface="Nexa Black"/>
            </a:endParaRPr>
          </a:p>
          <a:p>
            <a:endParaRPr lang="pt-BR" sz="1900" b="1" i="1" dirty="0">
              <a:solidFill>
                <a:schemeClr val="accent6">
                  <a:lumMod val="60000"/>
                  <a:lumOff val="40000"/>
                </a:schemeClr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1447624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3. Bloqueios à intercessão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Falta de perdão: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Se guardamos ressentimentos ou não perdoamos alguém, não teremos nossa oração atendida. O perdão é a chave do céu. 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Eclo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28,1-9 ler passagem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 – 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Como ficaríamos se fosse confessar e não recebêssemos o perdão? Queremos que Deus que é o Criador de todas as coisas nos perdoe, mas não perdoamos o irmão/a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Falta de oração pessoal: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Precisamos dar prioridade à nossa oração pessoal diária. Nossa ligação com o Pai, com Jesus e com o Espírito Santo precisa ser profunda e constante.</a:t>
            </a:r>
          </a:p>
        </p:txBody>
      </p:sp>
    </p:spTree>
    <p:extLst>
      <p:ext uri="{BB962C8B-B14F-4D97-AF65-F5344CB8AC3E}">
        <p14:creationId xmlns:p14="http://schemas.microsoft.com/office/powerpoint/2010/main" val="4291537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3. Bloqueios à intercessão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Pecados da língua: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Os julgamentos que fazemos de nossos irmãos e as palavras de crítica que pronunciamos constroem uma parede entre nós e Deus, que é o único Juiz e conhece toda a verdade. Como podemos criticar os irmãos e louvar o Senhor?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“Porventura lança uma fonte por uma mesma bica água doce e água amarga?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A fonte de água salobra não pode dar água doce.” 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Tg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3, 11-12b)</a:t>
            </a:r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Pecados: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Qualquer pecado não confessado prejudica a oração.</a:t>
            </a:r>
          </a:p>
        </p:txBody>
      </p:sp>
    </p:spTree>
    <p:extLst>
      <p:ext uri="{BB962C8B-B14F-4D97-AF65-F5344CB8AC3E}">
        <p14:creationId xmlns:p14="http://schemas.microsoft.com/office/powerpoint/2010/main" val="545805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3. Bloqueios à intercessão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Orgulho e </a:t>
            </a:r>
            <a:r>
              <a:rPr lang="pt-BR" sz="1900" b="1" dirty="0" err="1">
                <a:solidFill>
                  <a:srgbClr val="FFC000"/>
                </a:solidFill>
                <a:latin typeface="Nexa Black"/>
              </a:rPr>
              <a:t>auto-suficiência</a:t>
            </a:r>
            <a:r>
              <a:rPr lang="pt-BR" sz="1900" b="1" dirty="0">
                <a:solidFill>
                  <a:srgbClr val="FFC000"/>
                </a:solidFill>
                <a:latin typeface="Nexa Black"/>
              </a:rPr>
              <a:t>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Cuidado para não se deixar levar pelo orgulho ou sentir-se superior por ser procurado pelas pessoas. É preciso administrar bem os dons que Deus nos concede para sermos verdadeiros instrumentos nas mãos do Senhor.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Sentir-se </a:t>
            </a:r>
            <a:r>
              <a:rPr lang="pt-BR" sz="1900" b="1" dirty="0" err="1">
                <a:solidFill>
                  <a:srgbClr val="FFC000"/>
                </a:solidFill>
                <a:latin typeface="Nexa Black"/>
              </a:rPr>
              <a:t>superespiritual</a:t>
            </a:r>
            <a:r>
              <a:rPr lang="pt-BR" sz="1900" b="1" dirty="0">
                <a:solidFill>
                  <a:srgbClr val="FFC000"/>
                </a:solidFill>
                <a:latin typeface="Nexa Black"/>
              </a:rPr>
              <a:t>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É um risco que se corre quando todos confiam em sua “ligação diária” com Deus. Procurar a humildade e ter uma vida simples, vivendo cada minuto do dia na presença do Senhor. A Jesus toda glória em todas as circunstâncias e a nós, o Espírito Santo.</a:t>
            </a:r>
          </a:p>
        </p:txBody>
      </p:sp>
    </p:spTree>
    <p:extLst>
      <p:ext uri="{BB962C8B-B14F-4D97-AF65-F5344CB8AC3E}">
        <p14:creationId xmlns:p14="http://schemas.microsoft.com/office/powerpoint/2010/main" val="3661656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3. Bloqueios à intercessão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Divisão na intercessão: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Este é um sério problema que tem minado nossa autoridade, destruindo nossos ministérios, muitas vezes afastando pessoas. Reino dividido é reino vencido. Somos servos de Jesus Cristo. Somos um corpo onde todos os membros têm sua importância. 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“Rogo-vos, irmãos, em nome de Nosso Senhor Jesus Cristo, que todos estejais em pleno acordo e que não haja entre vós divisões. Vivei em boa harmonia, no mesmo espírito e no mesmo sentimento. Refiro - me ao fato de que entre vós se usa esta linguagem: ’eu sou discípulo de Paulo; eu, de Apolo; e eu de 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Cefas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; eu de Cristo. Então, estaria Cristo dividido? (1Cor 1, 10,12-13)”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91481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4. Deus procura um intercessor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“Tenho procurado entre eles alguém que construísse o muro </a:t>
            </a:r>
          </a:p>
          <a:p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e se detivesse sobre a brecha diante de mim, em favor da terra, a fim de prevenir sua destruição, mas não encontrei ninguém”.</a:t>
            </a:r>
          </a:p>
          <a:p>
            <a:endParaRPr lang="pt-BR" sz="1000" b="1" dirty="0">
              <a:solidFill>
                <a:schemeClr val="accent2">
                  <a:lumMod val="60000"/>
                  <a:lumOff val="40000"/>
                </a:schemeClr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Adentrando um pouco mais nesse texto, poderíamos nos questionar: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Por que Deus procura alguém que se detenha diante d’Ele?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Por que construir o muro?</a:t>
            </a:r>
          </a:p>
        </p:txBody>
      </p:sp>
    </p:spTree>
    <p:extLst>
      <p:ext uri="{BB962C8B-B14F-4D97-AF65-F5344CB8AC3E}">
        <p14:creationId xmlns:p14="http://schemas.microsoft.com/office/powerpoint/2010/main" val="42855122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4. Deus procura um intercessor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 resposta nós encontramos no próprio texto de Ezequiel: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“Há em teu seio uma conspiração de príncipes. Como o leão que ruge,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que arrebata a presa, eles devoram as pessoas, tomam-lhe os bens e as riquezas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e multiplicam as viúvas. Os sacerdotes violam minha lei,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profanam meu santuário, tratam indiferentemente o sagrado,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fecham os olhos para não ver meus sábados; no meio deles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minha santidade é profanada. Seus chefes lá estão como lobos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que despedaçam a presa, derramando sangue, perdendo vidas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para tirar proveito. Seus profetas têm visões de mentira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e oráculos enganadores, a população se entrega à violência e à rapina,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à opressão do pobre e do indigente, e às vexações injustificáveis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contra o estrangeiro” 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Ez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22, 25-29)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03159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4. Deus procura um intercessor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Deus indignado com toda essa situação tenciona destruir a terra,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mas sabe que se assim o fizer, padecerão também os justos.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Por isso, retarda sua destruição e procura alguém para alertar o povo,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para “acordá-los” de seu profundo sono, dando-lhes uma nova chance. 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Percebemos aqui que a iniciativa é de Deus. É um movimento de cima para baixo,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não de baixo para cima como pensamos. Deus vê o sofrimento do povo,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conhece as necessidades, 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“Não o imiteis, porque vosso Pai sabe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o que vos é necessário” 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Mt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6, 8)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, quer dar a graça,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mas precisa de alguém para buscá-la.</a:t>
            </a:r>
          </a:p>
        </p:txBody>
      </p:sp>
    </p:spTree>
    <p:extLst>
      <p:ext uri="{BB962C8B-B14F-4D97-AF65-F5344CB8AC3E}">
        <p14:creationId xmlns:p14="http://schemas.microsoft.com/office/powerpoint/2010/main" val="29093271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4. Deus procura um intercessor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 oração de intercessão é desejo de Deus. São Paulo já recomendava a Timóteo essa prática de oração, pois sabia que era do agrado do Senhor. 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“Acima de tudo, recomendo-vos que se façam preces, orações,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súplicas e ação de graças por todos os homens.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Isto é bom e agradável diante de Deus, nosso Salvador, o qual deseja que todos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os homens se salvem e cheguem ao conhecimento de Deus” (1Tim 2, 1; 3).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 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Fica explícito nesta passagem, o porquê da procura de Deus por alguém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 interceda em favor do povo: a salvação de todos os homens.</a:t>
            </a:r>
          </a:p>
        </p:txBody>
      </p:sp>
    </p:spTree>
    <p:extLst>
      <p:ext uri="{BB962C8B-B14F-4D97-AF65-F5344CB8AC3E}">
        <p14:creationId xmlns:p14="http://schemas.microsoft.com/office/powerpoint/2010/main" val="313261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user\Desktop\gabriel\template\bg-comum.png">
            <a:extLst>
              <a:ext uri="{FF2B5EF4-FFF2-40B4-BE49-F238E27FC236}">
                <a16:creationId xmlns:a16="http://schemas.microsoft.com/office/drawing/2014/main" id="{91BFC4CF-AB31-4E7F-8BF2-A70601EA0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D1C3AD0D-78BC-4063-BA63-549CC4A251BF}"/>
              </a:ext>
            </a:extLst>
          </p:cNvPr>
          <p:cNvSpPr/>
          <p:nvPr/>
        </p:nvSpPr>
        <p:spPr>
          <a:xfrm>
            <a:off x="674884" y="980728"/>
            <a:ext cx="7486600" cy="456795"/>
          </a:xfrm>
          <a:prstGeom prst="roundRect">
            <a:avLst/>
          </a:prstGeom>
          <a:solidFill>
            <a:schemeClr val="bg1"/>
          </a:solidFill>
          <a:ln>
            <a:solidFill>
              <a:srgbClr val="392113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>
                <a:solidFill>
                  <a:srgbClr val="392113"/>
                </a:solidFill>
                <a:latin typeface="Nexa Black"/>
                <a:hlinkClick r:id="rId4" action="ppaction://hlinksldjump"/>
              </a:rPr>
              <a:t>1. O Intercessor</a:t>
            </a:r>
            <a:endParaRPr lang="pt-BR" sz="2000" b="1" dirty="0">
              <a:solidFill>
                <a:srgbClr val="392113"/>
              </a:solidFill>
              <a:latin typeface="Nexa Black"/>
            </a:endParaRPr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AD3C4204-6A77-45A3-9328-B42B22F08C88}"/>
              </a:ext>
            </a:extLst>
          </p:cNvPr>
          <p:cNvSpPr/>
          <p:nvPr/>
        </p:nvSpPr>
        <p:spPr>
          <a:xfrm>
            <a:off x="683568" y="1543270"/>
            <a:ext cx="7486600" cy="456795"/>
          </a:xfrm>
          <a:prstGeom prst="roundRect">
            <a:avLst/>
          </a:prstGeom>
          <a:solidFill>
            <a:schemeClr val="bg1"/>
          </a:solidFill>
          <a:ln>
            <a:solidFill>
              <a:srgbClr val="392113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>
                <a:solidFill>
                  <a:srgbClr val="392113"/>
                </a:solidFill>
                <a:latin typeface="Nexa Black"/>
                <a:hlinkClick r:id="rId5" action="ppaction://hlinksldjump"/>
              </a:rPr>
              <a:t>2. O perfil do intercessor</a:t>
            </a:r>
            <a:endParaRPr lang="pt-BR" sz="2000" b="1" dirty="0">
              <a:solidFill>
                <a:srgbClr val="392113"/>
              </a:solidFill>
              <a:latin typeface="Nexa Black"/>
            </a:endParaRP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Sumário</a:t>
            </a:r>
          </a:p>
        </p:txBody>
      </p:sp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BAC77577-15D2-4117-ABAE-859926CF0806}"/>
              </a:ext>
            </a:extLst>
          </p:cNvPr>
          <p:cNvSpPr/>
          <p:nvPr/>
        </p:nvSpPr>
        <p:spPr>
          <a:xfrm>
            <a:off x="683568" y="2105812"/>
            <a:ext cx="7486600" cy="456795"/>
          </a:xfrm>
          <a:prstGeom prst="roundRect">
            <a:avLst/>
          </a:prstGeom>
          <a:solidFill>
            <a:schemeClr val="bg1"/>
          </a:solidFill>
          <a:ln>
            <a:solidFill>
              <a:srgbClr val="392113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>
                <a:solidFill>
                  <a:srgbClr val="392113"/>
                </a:solidFill>
                <a:latin typeface="Nexa Black"/>
                <a:hlinkClick r:id="rId6" action="ppaction://hlinksldjump"/>
              </a:rPr>
              <a:t>3. Bloqueios à intercessão</a:t>
            </a:r>
            <a:endParaRPr lang="pt-BR" sz="2000" b="1" dirty="0">
              <a:solidFill>
                <a:srgbClr val="392113"/>
              </a:solidFill>
              <a:latin typeface="Nexa Black"/>
            </a:endParaRPr>
          </a:p>
        </p:txBody>
      </p:sp>
      <p:sp>
        <p:nvSpPr>
          <p:cNvPr id="14" name="Retângulo: Cantos Arredondados 13">
            <a:extLst>
              <a:ext uri="{FF2B5EF4-FFF2-40B4-BE49-F238E27FC236}">
                <a16:creationId xmlns:a16="http://schemas.microsoft.com/office/drawing/2014/main" id="{C59EBBBA-00FE-4DC3-880F-8BED6C8E38A3}"/>
              </a:ext>
            </a:extLst>
          </p:cNvPr>
          <p:cNvSpPr/>
          <p:nvPr/>
        </p:nvSpPr>
        <p:spPr>
          <a:xfrm>
            <a:off x="683568" y="2668354"/>
            <a:ext cx="7486600" cy="456795"/>
          </a:xfrm>
          <a:prstGeom prst="roundRect">
            <a:avLst/>
          </a:prstGeom>
          <a:solidFill>
            <a:schemeClr val="bg1"/>
          </a:solidFill>
          <a:ln>
            <a:solidFill>
              <a:srgbClr val="392113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>
                <a:solidFill>
                  <a:srgbClr val="392113"/>
                </a:solidFill>
                <a:latin typeface="Nexa Black"/>
                <a:hlinkClick r:id="rId7" action="ppaction://hlinksldjump"/>
              </a:rPr>
              <a:t>4. Deus procura um intercessor</a:t>
            </a:r>
            <a:endParaRPr lang="pt-BR" sz="2000" b="1" dirty="0">
              <a:solidFill>
                <a:srgbClr val="392113"/>
              </a:solidFill>
              <a:latin typeface="Nexa Black"/>
            </a:endParaRPr>
          </a:p>
        </p:txBody>
      </p:sp>
      <p:sp>
        <p:nvSpPr>
          <p:cNvPr id="15" name="Retângulo: Cantos Arredondados 14">
            <a:extLst>
              <a:ext uri="{FF2B5EF4-FFF2-40B4-BE49-F238E27FC236}">
                <a16:creationId xmlns:a16="http://schemas.microsoft.com/office/drawing/2014/main" id="{A5DC3AB4-47F5-432A-AF0F-AC8396901DC5}"/>
              </a:ext>
            </a:extLst>
          </p:cNvPr>
          <p:cNvSpPr/>
          <p:nvPr/>
        </p:nvSpPr>
        <p:spPr>
          <a:xfrm>
            <a:off x="696588" y="3230896"/>
            <a:ext cx="7486600" cy="456795"/>
          </a:xfrm>
          <a:prstGeom prst="roundRect">
            <a:avLst/>
          </a:prstGeom>
          <a:solidFill>
            <a:schemeClr val="bg1"/>
          </a:solidFill>
          <a:ln>
            <a:solidFill>
              <a:srgbClr val="392113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>
                <a:solidFill>
                  <a:srgbClr val="392113"/>
                </a:solidFill>
                <a:latin typeface="Nexa Black"/>
                <a:hlinkClick r:id="rId8" action="ppaction://hlinksldjump"/>
              </a:rPr>
              <a:t>5. A missão do intercessor</a:t>
            </a:r>
            <a:endParaRPr lang="pt-BR" sz="2000" b="1" dirty="0">
              <a:solidFill>
                <a:srgbClr val="392113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11345845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4. Deus procura um intercessor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Também é Deus quem dá o direcionamento: 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construa o muro; </a:t>
            </a:r>
          </a:p>
          <a:p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detenha-se na brecha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 Ele sabe perfeitamente quais são as estratégias do inimigo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onde se encontram as brechas a serem fechadas.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Por isso, devemos estar atentos à voz do Senhor, pois é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segundo a Sua Vontade que iremos interceder. 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intercessor então, não é aquele que toma para si o mal do outro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o leva para Deus, mas aquele que busca as bênçãos contidas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nas mãos do Senhor. É o canal que leva água viva para saciar  a sede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daquele que de tão enfraquecido, não consegue nem mesmo chegar à fonte.</a:t>
            </a:r>
          </a:p>
        </p:txBody>
      </p:sp>
    </p:spTree>
    <p:extLst>
      <p:ext uri="{BB962C8B-B14F-4D97-AF65-F5344CB8AC3E}">
        <p14:creationId xmlns:p14="http://schemas.microsoft.com/office/powerpoint/2010/main" val="15440580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5. A missão do intercessor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Algumas situações impedem que as graças cheguem ao seu destino.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 primeira delas é o não pedir, seja por não acreditar que Deus possa conceder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ou por não ter mais forças; também por causa dos obstáculos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 se apresentam no caminho (</a:t>
            </a:r>
            <a:r>
              <a:rPr lang="pt-BR" sz="1900" i="1" dirty="0" err="1">
                <a:solidFill>
                  <a:schemeClr val="bg1"/>
                </a:solidFill>
                <a:latin typeface="Nexa Black"/>
              </a:rPr>
              <a:t>Dn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 10-12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 ou ainda por não pedirmos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como convém: 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“Pedis e não recebeis, porque pedis mal” 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Tg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4, 3)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66099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5. A missão do intercessor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Conta-se uma pequena história na qual seu João morreu e foi para o céu.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São Pedro o aguardava junto aos portões para levá-lo a um passeio.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Ali no meio do esplendor das ruas de ouro, das mansões celestes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dos coros dos anjos, seu João observa um prédio bastante estranho.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Para ele, aquilo parecia com um enorme armazém - não tinha janelas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havia apenas uma porta. Porém, quando ele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pára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 para entrar,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Pedro hesita um pouco.</a:t>
            </a:r>
          </a:p>
        </p:txBody>
      </p:sp>
    </p:spTree>
    <p:extLst>
      <p:ext uri="{BB962C8B-B14F-4D97-AF65-F5344CB8AC3E}">
        <p14:creationId xmlns:p14="http://schemas.microsoft.com/office/powerpoint/2010/main" val="3319205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5. A missão do intercessor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Tx/>
              <a:buChar char="-"/>
            </a:pP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Olha, acho que você não quer ver o que existe lá dentro –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diz o apóstolo ao recém-chegado.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Mas porque deveriam existir segredos no céu, fica pensando seu João.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 surpresa tão grande poderia me esperar ali?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Quando o passeio oficial termina, seu João continua pensando naquele edifício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pede novamente para ver o que há dentro daquela estrutura.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Pedro finalmente cede. Quando o apóstolo abre a porta,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seu João quase o atropela em sua ânsia de desvendar aquele mistério.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Percebe que o prédio tem corredores com prateleiras, do chão ao teto,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cada uma delas repleta de caixas brancas amarradas com fitas vermelhas.</a:t>
            </a:r>
          </a:p>
        </p:txBody>
      </p:sp>
    </p:spTree>
    <p:extLst>
      <p:ext uri="{BB962C8B-B14F-4D97-AF65-F5344CB8AC3E}">
        <p14:creationId xmlns:p14="http://schemas.microsoft.com/office/powerpoint/2010/main" val="38702517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5. A missão do intercessor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"Essas caixas têm nomes escritos nelas", nota seu João, pensando em voz alta.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Então ele se vira para Pedro e pergunta: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pPr marL="342900" indent="-342900">
              <a:buFontTx/>
              <a:buChar char="-"/>
            </a:pP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Há alguma com o meu nome?</a:t>
            </a:r>
          </a:p>
          <a:p>
            <a:pPr marL="342900" indent="-342900">
              <a:buFontTx/>
              <a:buChar char="-"/>
            </a:pP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Sim - responde  o apóstolo.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 Pedro tenta levar seu João para fora do prédio: </a:t>
            </a:r>
          </a:p>
          <a:p>
            <a:pPr marL="342900" indent="-342900">
              <a:buFontTx/>
              <a:buChar char="-"/>
            </a:pP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Francamente, seu João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 – diz Pedro – 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acho melhor, se eu fosse o senhor...</a:t>
            </a:r>
          </a:p>
          <a:p>
            <a:pPr marL="342900" indent="-342900">
              <a:buFontTx/>
              <a:buChar char="-"/>
            </a:pPr>
            <a:endParaRPr lang="pt-BR" sz="1000" b="1" i="1" dirty="0">
              <a:solidFill>
                <a:schemeClr val="accent6">
                  <a:lumMod val="60000"/>
                  <a:lumOff val="40000"/>
                </a:schemeClr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Mas seu João já está bem próximo do corredor "J", procurando a caixa.</a:t>
            </a:r>
          </a:p>
          <a:p>
            <a:endParaRPr lang="pt-BR" sz="1900" dirty="0">
              <a:solidFill>
                <a:schemeClr val="bg1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21636586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5. A missão do intercessor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Pedro vai seguindo atrás, balançando a cabeça. Ele alcança seu João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no momento em que este já puxa a fita de sua caixa e está quase tirando a tampa.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Ao olhar no interior da caixa, seu João reconhece o conteúdo instantaneamente.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Deixa escapar um enorme suspiro, semelhante aos muitos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 Pedro escutara tantas outras vezes.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 caixa continha todas as bênçãos que Deus queria ter dado a seu João,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enquanto ele estava aqui na Terra... mas seu João nunca pedira.</a:t>
            </a:r>
          </a:p>
          <a:p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endParaRPr lang="pt-BR" sz="1900" dirty="0">
              <a:solidFill>
                <a:schemeClr val="bg1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9312641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5. A missão do intercessor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 missão do intercessor é fazer com que as bênçãos ultrapassem as barreiras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cheguem ao seu destinatário. A caixa da alma a ele confiada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deverá estar sempre vazia no céu, porque para ele não há tempo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nem lugar para interceder. Sua missão é clamar, suplicar, orar,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não importando o modo em que se encontra.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Se for possível estar em um lugar reservado, na capela, numa igreja, ótimo,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mas se eu estou em um ônibus lotado e vejo um grave acidente na rua,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não posso esperar chegar à capela para pedir pelas vítimas...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É dali, do jeito que estou, em pé, sentado...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“Senhor vem em socorro dessas vidas...”.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depois, na capela, na igreja continuo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 apresentar aquela situação para o Senhor.</a:t>
            </a:r>
          </a:p>
          <a:p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endParaRPr lang="pt-BR" sz="1900" dirty="0">
              <a:solidFill>
                <a:schemeClr val="bg1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38958728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5. A missão do intercessor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Ajoelhado: 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“Depois se afastou deles à distância de um tiro de pedra e, ajoelhando-se, orava” 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Lc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22, 41)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 (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Ver também 1Rs 8, 54; </a:t>
            </a:r>
            <a:r>
              <a:rPr lang="pt-BR" sz="19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Dn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 6, 11; At 20, 36; </a:t>
            </a:r>
            <a:r>
              <a:rPr lang="pt-BR" sz="19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Ef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 3, 14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De pé: 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“E quando vos puserdes de pé para orar...” (Mc 11, 25)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Com a cabeça inclinada: 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“Moisés inclinou-se incontinenti até a terra” 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Ex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34, 8)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Deitado sobre a cama: 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“Eu me esgoto gemendo; todas as noites banho minha cama, com lágrimas inundo meu leito” (Sal 6, 7)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Prostrado sobre o rosto: 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“Adiantou-se um pouco e, prostrando-se com a face por terra, assim rezou” 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Mt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26, 39)</a:t>
            </a:r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1900" dirty="0">
              <a:solidFill>
                <a:schemeClr val="bg1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1935499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5. A missão do intercessor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Com o rosto entre os joelhos: 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“Enquanto Elias subiu ao cimo do monte Carmelo, onde se encurvou por terra, pondo a cabeça entre os joelhos” (1Rs 18, 42)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Afundando na água: 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“Mas, redobrando a violência do vento, teve medo e, começando a afundar, gritou: Senhor, salva-me” 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Mt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14, 30)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Pendurado no madeiro: 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“Pai, perdoa-lhes, porque não sabem o que fazem” 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Lc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23, 34); “Jesus, lembra-te de mim, quando tiveres entrado no teu Reino” 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Lc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23, 42)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Com as mãos levantadas: 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“Ouvi a voz de minha súplica quando clamo, quando levanto as mãos para o Vosso templo santo” (Sal 27, 2)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1900" dirty="0">
              <a:solidFill>
                <a:schemeClr val="bg1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16725136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5. A missão do intercessor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Ou ainda qual o tipo de oração utilizada:</a:t>
            </a:r>
          </a:p>
          <a:p>
            <a:pPr algn="just"/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Oração de saturação: 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“Abraão intercedendo insistentemente por Sodoma e Gomorra”. 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Gn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18, 16-33); “Atender ao pedido ao menos para parar a importunação”. ( 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Lc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11,5-8); “Manter desperta a memória do Senhor 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Is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62, 6-7)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 É uma oração de insistência, de súplica, de argumentação com o Senhor. A oração de saturação requer persistência até que tenhamos convicção em Deus que sua vontade foi realizada.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Invocações – no grego </a:t>
            </a:r>
            <a:r>
              <a:rPr lang="pt-BR" sz="1900" b="1" i="1" dirty="0">
                <a:solidFill>
                  <a:srgbClr val="FFC000"/>
                </a:solidFill>
                <a:latin typeface="Nexa Black"/>
              </a:rPr>
              <a:t>“</a:t>
            </a:r>
            <a:r>
              <a:rPr lang="pt-BR" sz="1900" b="1" i="1" dirty="0" err="1">
                <a:solidFill>
                  <a:srgbClr val="FFC000"/>
                </a:solidFill>
                <a:latin typeface="Nexa Black"/>
              </a:rPr>
              <a:t>proseuche</a:t>
            </a:r>
            <a:r>
              <a:rPr lang="pt-BR" sz="1900" b="1" i="1" dirty="0">
                <a:solidFill>
                  <a:srgbClr val="FFC000"/>
                </a:solidFill>
                <a:latin typeface="Nexa Black"/>
              </a:rPr>
              <a:t>” </a:t>
            </a:r>
            <a:r>
              <a:rPr lang="pt-BR" sz="1900" b="1" dirty="0">
                <a:solidFill>
                  <a:srgbClr val="FFC000"/>
                </a:solidFill>
                <a:latin typeface="Nexa Black"/>
              </a:rPr>
              <a:t>– que significa literalmente “imploração”: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O sentido aqui é o de pedir ininterruptamente.</a:t>
            </a:r>
            <a:r>
              <a:rPr lang="pt-BR" sz="1900" b="1" dirty="0">
                <a:solidFill>
                  <a:srgbClr val="FFC000"/>
                </a:solidFill>
                <a:latin typeface="Nexa Black"/>
              </a:rPr>
              <a:t> 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“Sobre tuas muralhas, Jerusalém, coloquei vigias, nem de dia nem de noite devem calar-se. Vós, que deveis manter desperta a memória do Senhor e não vos concedais descanso algum e não O deixeis em paz, até que tenha restabelecido Jerusalém para dela fazer a glória da terra” 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Is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62, 6-7)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  <a:endParaRPr lang="pt-BR" sz="1900" b="1" i="1" dirty="0">
              <a:solidFill>
                <a:schemeClr val="accent6">
                  <a:lumMod val="60000"/>
                  <a:lumOff val="40000"/>
                </a:schemeClr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4123861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1. O intercessor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Existe uma diferença básica entre interceder e ser intercessor.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Enquanto um é o ato básico de reivindicação, o outro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é assumir as necessidades do irmão (</a:t>
            </a:r>
            <a:r>
              <a:rPr lang="pt-BR" sz="1900" i="1" dirty="0" err="1">
                <a:solidFill>
                  <a:schemeClr val="bg1"/>
                </a:solidFill>
                <a:latin typeface="Nexa Black"/>
              </a:rPr>
              <a:t>Is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 41,1ss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); é constante no seu permanecer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na presença do Senhor, consciente do alcançar a graça.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intercessor é aquele (a), chamado para se colocar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como servo de oração (</a:t>
            </a:r>
            <a:r>
              <a:rPr lang="pt-BR" sz="1900" i="1" dirty="0" err="1">
                <a:solidFill>
                  <a:schemeClr val="bg1"/>
                </a:solidFill>
                <a:latin typeface="Nexa Black"/>
              </a:rPr>
              <a:t>Sl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 142, 1-2; </a:t>
            </a:r>
            <a:r>
              <a:rPr lang="pt-BR" sz="1900" i="1" dirty="0" err="1">
                <a:solidFill>
                  <a:schemeClr val="bg1"/>
                </a:solidFill>
                <a:latin typeface="Nexa Black"/>
              </a:rPr>
              <a:t>Is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 42, 1-4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), reclamando a graça (favor),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suplicando a misericórdia, lembrando o Senhor de Sua fidelidade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na liberdade do chamado. Esse servo entende sua missão (</a:t>
            </a:r>
            <a:r>
              <a:rPr lang="pt-BR" sz="1900" i="1" dirty="0" err="1">
                <a:solidFill>
                  <a:schemeClr val="bg1"/>
                </a:solidFill>
                <a:latin typeface="Nexa Black"/>
              </a:rPr>
              <a:t>Ex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 14, 13-14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disposição, vive-se um estado (está sempre de </a:t>
            </a:r>
            <a:r>
              <a:rPr lang="pt-BR" sz="1900">
                <a:solidFill>
                  <a:schemeClr val="bg1"/>
                </a:solidFill>
                <a:latin typeface="Nexa Black"/>
              </a:rPr>
              <a:t>prontidão).</a:t>
            </a:r>
            <a:endParaRPr lang="pt-BR" sz="1900" dirty="0">
              <a:solidFill>
                <a:schemeClr val="bg1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33203784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5. A missão do intercessor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Súplica – no grego </a:t>
            </a:r>
            <a:r>
              <a:rPr lang="pt-BR" sz="1900" b="1" i="1" dirty="0">
                <a:solidFill>
                  <a:srgbClr val="FFC000"/>
                </a:solidFill>
                <a:latin typeface="Nexa Black"/>
              </a:rPr>
              <a:t>“</a:t>
            </a:r>
            <a:r>
              <a:rPr lang="pt-BR" sz="1900" b="1" i="1" dirty="0" err="1">
                <a:solidFill>
                  <a:srgbClr val="FFC000"/>
                </a:solidFill>
                <a:latin typeface="Nexa Black"/>
              </a:rPr>
              <a:t>deesis</a:t>
            </a:r>
            <a:r>
              <a:rPr lang="pt-BR" sz="1900" b="1" dirty="0">
                <a:solidFill>
                  <a:srgbClr val="FFC000"/>
                </a:solidFill>
                <a:latin typeface="Nexa Black"/>
              </a:rPr>
              <a:t>” – significa pedir por algo mais específico, ou seja, é preciso determinar a oração num único sentido que é a vitória sob o Maligno e sua legião: 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“Isso tem que ser feito a toda hora e em qualquer circunstância, pela ação do Espírito que ora em nós” 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Rm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8, 26-27)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 Pois, como poderíamos deixar de fazê-lo se estamos constantemente em ordem de batalha? 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“Orai em toda circunstância, pelo Espírito, no qual perseverai em intensa vigília de súplica por todos os cristãos” 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Ef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6, 18b)</a:t>
            </a:r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Combate – no grego é </a:t>
            </a:r>
            <a:r>
              <a:rPr lang="pt-BR" sz="1900" b="1" i="1" dirty="0">
                <a:solidFill>
                  <a:srgbClr val="FFC000"/>
                </a:solidFill>
                <a:latin typeface="Nexa Black"/>
              </a:rPr>
              <a:t>“</a:t>
            </a:r>
            <a:r>
              <a:rPr lang="pt-BR" sz="1900" b="1" i="1" dirty="0" err="1">
                <a:solidFill>
                  <a:srgbClr val="FFC000"/>
                </a:solidFill>
                <a:latin typeface="Nexa Black"/>
              </a:rPr>
              <a:t>estrateo</a:t>
            </a:r>
            <a:r>
              <a:rPr lang="pt-BR" sz="1900" b="1" i="1" dirty="0">
                <a:solidFill>
                  <a:srgbClr val="FFC000"/>
                </a:solidFill>
                <a:latin typeface="Nexa Black"/>
              </a:rPr>
              <a:t>” </a:t>
            </a:r>
            <a:r>
              <a:rPr lang="pt-BR" sz="1900" b="1" dirty="0">
                <a:solidFill>
                  <a:srgbClr val="FFC000"/>
                </a:solidFill>
                <a:latin typeface="Nexa Black"/>
              </a:rPr>
              <a:t>– que significa “expedição, campanha, guerra”: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A oração de combate consiste em oferecer resistência, fazer oposição ao mal, vigiar, contra atacar: proteger aquilo que nos foi confiado. Como o Apóstolo Paulo que passou pelo cárcere, foi açoitado, naufragou, sofreu fome, frio, nudez, mas a fé, confiada ele, não pereceu, permanecendo intocada. 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“Combati o bom combate, terminei minha carreira, guardei a fé” (2Tim 4, 7).</a:t>
            </a:r>
          </a:p>
        </p:txBody>
      </p:sp>
    </p:spTree>
    <p:extLst>
      <p:ext uri="{BB962C8B-B14F-4D97-AF65-F5344CB8AC3E}">
        <p14:creationId xmlns:p14="http://schemas.microsoft.com/office/powerpoint/2010/main" val="12432960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5. A missão do intercessor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Outro belo exemplo é do próprio Jesus, que depois de tantas perseguições, padeceu no madeiro em nosso lugar. Ele sofreu para que nós nada sofrêssemos.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Para ser muralha contra o mal, é preciso disciplina, perseverança, vigilância, fidelidade e unidade, atitudes de um verdadeiro soldado.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Libertação: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Orar pela cura e libertação de alguém. Libertar da ação do Maligno. 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“Não te peço que o tires do mundo, mas que o guardes do Maligno.” 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Jo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17, 15)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1000" b="1" i="1" dirty="0">
              <a:solidFill>
                <a:schemeClr val="accent6">
                  <a:lumMod val="60000"/>
                  <a:lumOff val="40000"/>
                </a:schemeClr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Neste pedido, o mal não é uma abstração, mas designa uma pessoa,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Satanás, o Maligno, o anjo que se opõe a Deus. (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CIC 2851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793977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5. A missão do intercessor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Ao pedir que nos livre do Maligno, 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pedimos igualmente que sejamos libertos </a:t>
            </a:r>
          </a:p>
          <a:p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de todos os males, presentes, passados e futuros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, dos quais ele é o autor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ou instigador. Com a libertação dos que oprimem a humanidade, 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implora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 o dom precioso da paz e a graça de esperar perseverantemente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retorno de Cristo (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CIC 2854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“Pois sei que isto me resultará em salvação, graças as vossas orações e ao socorro do Espírito de Jesus Cristo.” 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Fp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1, 19).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Libertação: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Orar pela cura e libertação de alguém. Libertar da ação do Maligno. 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“Não te peço que o tires do mundo, mas que o guardes do Maligno.” 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Jo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17, 15).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Neste pedido, o mal não é uma abstração, mas designa uma pessoa, Satanás, o Maligno, o anjo que se opõe a Deus. (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CIC 2851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328116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5. A missão do intercessor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Louvor: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O louvor é a forma de oração que reconhece o mais imediatamente possível que Deus é Deus! Canta-o pelo que Ele mesmo é, dá-lhe glória, mais do que Ele faz, por aquilo que Ele é. O louvor integra as outras formas de oração e as leva Àquele que é sua fonte e termo final: 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“O único Deus, o Pai, de quem tudo procede e para quem nós somos feitos,” (1 Cor 8, 6)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1000" b="1" i="1" dirty="0">
              <a:solidFill>
                <a:schemeClr val="accent6">
                  <a:lumMod val="60000"/>
                  <a:lumOff val="40000"/>
                </a:schemeClr>
              </a:solidFill>
              <a:latin typeface="Nexa Black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Imposição de mãos (intercessão taumaturga):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É impondo as mãos que Jesus cura os doentes, abençoa as criancinhas (</a:t>
            </a:r>
            <a:r>
              <a:rPr lang="pt-BR" sz="1900" i="1" dirty="0" err="1">
                <a:solidFill>
                  <a:schemeClr val="bg1"/>
                </a:solidFill>
                <a:latin typeface="Nexa Black"/>
              </a:rPr>
              <a:t>Mt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 19, 13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). Em Nome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dEle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 os apóstolos farão o mesmo: É pela imposição das mãos dos apóstolos que o Espírito Santo é dado (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CIC 699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). </a:t>
            </a:r>
          </a:p>
          <a:p>
            <a:pPr algn="just"/>
            <a:endParaRPr lang="pt-BR" sz="1000" b="1" i="1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“Não negligencies o carisma que está em ti e que te foi dado por profecia, quando a 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assembléia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dos anciãos te impôs as mãos.” (1Tm 4, 14)</a:t>
            </a:r>
            <a:endParaRPr lang="pt-BR" sz="1900" dirty="0">
              <a:solidFill>
                <a:schemeClr val="bg1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4784965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5. A missão do intercessor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É comum ver nos Evangelhos, Jesus fazer uso desta oração: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“Jesus tomou o cego pela mão e levou-o para fora da aldeia. </a:t>
            </a:r>
          </a:p>
          <a:p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Pôs-lhe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saliva nos olhos e, impondo as mãos perguntou-lhe: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vê alguma coisa?” (Mc 8, 23)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“Impôs-lhe as mãos e no mesmo instante ela ficou curada”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(Mulher encurvada - 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Lc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13, 11-13)</a:t>
            </a:r>
            <a:endParaRPr lang="pt-BR" sz="1900" dirty="0">
              <a:solidFill>
                <a:schemeClr val="bg1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24238482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5. A missão do intercessor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“Ora, o pai desse 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Públio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achava-se acamado com febre e difteria.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Paulo foi visitá-lo e, orando e impondo-lhe as mãos, sarou-o” (At 28, 8).</a:t>
            </a:r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“Muitas vezes, a pedido do próprio povo: “Senhor, minha filha acaba de morrer. Mas vem, impõe-lhe as mãos e ela viverá” 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Mt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9, 18b).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“Ora, apresentaram-lhe um surdo-mudo,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rogando-lhe que impusesse as mãos” (Mc 7, 32).</a:t>
            </a:r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endParaRPr lang="pt-BR" sz="1900" dirty="0">
              <a:solidFill>
                <a:schemeClr val="bg1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41276159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5. A missão do intercessor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Alguns cuidados, porém devem ser tomados em relação à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oração de imposição de mãos, sobretudo, na cabeça.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Se a pessoa que irá receber a oração já teve ou têm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envolvimento com o ocultismo,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(fazer oração de renúncia, encaminhá-la para a confissão,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etc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).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Como São Paulo, combatamos o bom combate, 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“porque não são carnais as armas com que lutamos. São poderosas, em Deus,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capazes de arrasar fortificações”. (2Cor 10, 4).</a:t>
            </a:r>
            <a:endParaRPr lang="pt-BR" sz="1900" dirty="0">
              <a:solidFill>
                <a:schemeClr val="bg1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34720058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gabriel\template\bg-comu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28" y="0"/>
            <a:ext cx="9144728" cy="6835404"/>
          </a:xfrm>
          <a:prstGeom prst="rect">
            <a:avLst/>
          </a:prstGeom>
          <a:noFill/>
        </p:spPr>
      </p:pic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81719" y="532915"/>
            <a:ext cx="7885240" cy="4104456"/>
          </a:xfrm>
        </p:spPr>
        <p:txBody>
          <a:bodyPr>
            <a:no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      </a:t>
            </a:r>
          </a:p>
        </p:txBody>
      </p:sp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32000" y="6143644"/>
            <a:ext cx="1080000" cy="509144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755576" y="548680"/>
            <a:ext cx="7632848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b="1" i="1" u="sng" dirty="0">
                <a:solidFill>
                  <a:srgbClr val="A2926A"/>
                </a:solidFill>
                <a:latin typeface="Nexa Black"/>
              </a:rPr>
              <a:t>REFERÊNCIAS BIBLIOGRÁFICAS</a:t>
            </a:r>
          </a:p>
          <a:p>
            <a:r>
              <a:rPr lang="pt-BR" sz="2000" b="1" dirty="0">
                <a:latin typeface="Nexa Black"/>
              </a:rPr>
              <a:t> </a:t>
            </a:r>
            <a:endParaRPr lang="pt-BR" sz="2000" dirty="0">
              <a:latin typeface="Nexa Black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A Intercessão dos Santos –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Veritatis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Splendor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Apostilas (Martins e RCC)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Bíblia Ave Maria, Bíblia do Peregrino.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Batalha Espiritual – Pe. Gilson Sobreiro, PJC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Carta apostólica INDE A PRIMIS (“Desde os primeiros”) do Papa João XXIII - O Culto Do Preciosíssimo Sangue De Jesus Cristo.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Carismas Para o Nosso Tempo – Pe.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Alírio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 José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Pedrini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, SCJ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Catecismo da Igreja Católica – CIC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Cura do Mal e Libertação do Maligno – Frei Elias Vella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Honremos o Sangue de Jesus – Por Pe. Jonas Eduardo, MIC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Introdução aos Carismas – Benigno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Juanes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, SJ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O Despertar Dos Carismas – S.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Falvo</a:t>
            </a:r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bg1"/>
                </a:solidFill>
                <a:latin typeface="Nexa Black"/>
              </a:rPr>
              <a:t>Os Dons Espirituais – Stephen B. Clark</a:t>
            </a:r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bg1"/>
                </a:solidFill>
                <a:latin typeface="Nexa Black"/>
              </a:rPr>
              <a:t>The </a:t>
            </a:r>
            <a:r>
              <a:rPr lang="en-US" sz="1900" dirty="0" err="1">
                <a:solidFill>
                  <a:schemeClr val="bg1"/>
                </a:solidFill>
                <a:latin typeface="Nexa Black"/>
              </a:rPr>
              <a:t>Wondwrs</a:t>
            </a:r>
            <a:r>
              <a:rPr lang="en-US" sz="1900" dirty="0">
                <a:solidFill>
                  <a:schemeClr val="bg1"/>
                </a:solidFill>
                <a:latin typeface="Nexa Black"/>
              </a:rPr>
              <a:t> Of The Holy Name – Fr. Paul O’Sullivan, O.P. </a:t>
            </a:r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br>
              <a:rPr lang="en-US" sz="2000" b="1" dirty="0"/>
            </a:br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endParaRPr lang="pt-BR" sz="1900" i="1" u="sng" dirty="0">
              <a:solidFill>
                <a:srgbClr val="A2926A"/>
              </a:solidFill>
              <a:latin typeface="Nexa Black"/>
            </a:endParaRPr>
          </a:p>
          <a:p>
            <a:r>
              <a:rPr lang="pt-BR" sz="1900" i="1" dirty="0">
                <a:solidFill>
                  <a:schemeClr val="bg1"/>
                </a:solidFill>
                <a:latin typeface="Nexa Black"/>
              </a:rPr>
              <a:t>        </a:t>
            </a:r>
            <a:endParaRPr lang="pt-BR" sz="1900" dirty="0">
              <a:solidFill>
                <a:schemeClr val="bg1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439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bg-com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685800" y="5174664"/>
            <a:ext cx="7772400" cy="7581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xa Black" pitchFamily="50" charset="0"/>
                <a:ea typeface="Verdana" pitchFamily="34" charset="0"/>
                <a:cs typeface="Verdana" pitchFamily="34" charset="0"/>
              </a:rPr>
              <a:t>DEUS ABENÇOE!</a:t>
            </a:r>
          </a:p>
        </p:txBody>
      </p:sp>
      <p:pic>
        <p:nvPicPr>
          <p:cNvPr id="7" name="Imagem 6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2909" y="500042"/>
            <a:ext cx="3818182" cy="180000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529631" y="2445207"/>
            <a:ext cx="608473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bg1"/>
                </a:solidFill>
                <a:latin typeface="Nexa Black" pitchFamily="50" charset="0"/>
              </a:rPr>
              <a:t>       </a:t>
            </a:r>
            <a:r>
              <a:rPr lang="pt-BR" sz="2000" dirty="0">
                <a:solidFill>
                  <a:schemeClr val="bg1"/>
                </a:solidFill>
                <a:latin typeface="Nexa Black" pitchFamily="50" charset="0"/>
                <a:hlinkClick r:id="rId4"/>
              </a:rPr>
              <a:t>www.ocaminho.org</a:t>
            </a:r>
            <a:endParaRPr lang="pt-BR" sz="2000" dirty="0">
              <a:solidFill>
                <a:schemeClr val="bg1"/>
              </a:solidFill>
              <a:latin typeface="Nexa Black" pitchFamily="50" charset="0"/>
            </a:endParaRPr>
          </a:p>
          <a:p>
            <a:r>
              <a:rPr lang="pt-BR" sz="2800" dirty="0">
                <a:solidFill>
                  <a:schemeClr val="bg1"/>
                </a:solidFill>
                <a:latin typeface="Nexa Black" pitchFamily="50" charset="0"/>
              </a:rPr>
              <a:t>       </a:t>
            </a:r>
            <a:r>
              <a:rPr lang="pt-BR" sz="2000" dirty="0">
                <a:solidFill>
                  <a:schemeClr val="bg1"/>
                </a:solidFill>
                <a:latin typeface="Nexa Black" pitchFamily="50" charset="0"/>
                <a:hlinkClick r:id="rId5"/>
              </a:rPr>
              <a:t>contato@ocaminho.org</a:t>
            </a:r>
            <a:endParaRPr lang="pt-BR" sz="2000" dirty="0">
              <a:solidFill>
                <a:schemeClr val="bg2">
                  <a:lumMod val="75000"/>
                </a:schemeClr>
              </a:solidFill>
              <a:latin typeface="Nexa Black" pitchFamily="50" charset="0"/>
            </a:endParaRPr>
          </a:p>
          <a:p>
            <a:endParaRPr lang="pt-BR" sz="2800" dirty="0">
              <a:solidFill>
                <a:schemeClr val="bg2">
                  <a:lumMod val="75000"/>
                </a:schemeClr>
              </a:solidFill>
              <a:latin typeface="Nexa Black" pitchFamily="50" charset="0"/>
            </a:endParaRPr>
          </a:p>
          <a:p>
            <a:r>
              <a:rPr lang="pt-BR" sz="2800" dirty="0">
                <a:solidFill>
                  <a:schemeClr val="bg2">
                    <a:lumMod val="75000"/>
                  </a:schemeClr>
                </a:solidFill>
                <a:latin typeface="Nexa Black" pitchFamily="50" charset="0"/>
              </a:rPr>
              <a:t>       Sigam-nos nas redes sociais:</a:t>
            </a:r>
          </a:p>
          <a:p>
            <a:r>
              <a:rPr lang="pt-BR" sz="2800" dirty="0">
                <a:solidFill>
                  <a:schemeClr val="bg1"/>
                </a:solidFill>
                <a:latin typeface="Nexa Black" pitchFamily="50" charset="0"/>
              </a:rPr>
              <a:t>       </a:t>
            </a:r>
            <a:r>
              <a:rPr lang="pt-BR" sz="2000" dirty="0">
                <a:solidFill>
                  <a:schemeClr val="bg1"/>
                </a:solidFill>
                <a:latin typeface="Nexa Black" pitchFamily="50" charset="0"/>
                <a:hlinkClick r:id="rId6"/>
              </a:rPr>
              <a:t>@</a:t>
            </a:r>
            <a:r>
              <a:rPr lang="pt-BR" sz="2000" dirty="0" err="1">
                <a:solidFill>
                  <a:schemeClr val="bg1"/>
                </a:solidFill>
                <a:latin typeface="Nexa Black" pitchFamily="50" charset="0"/>
                <a:hlinkClick r:id="rId6"/>
              </a:rPr>
              <a:t>fraternidadeocaminho</a:t>
            </a:r>
            <a:endParaRPr lang="pt-BR" sz="2000" dirty="0">
              <a:solidFill>
                <a:schemeClr val="bg1"/>
              </a:solidFill>
              <a:latin typeface="Nexa Black" pitchFamily="50" charset="0"/>
            </a:endParaRPr>
          </a:p>
          <a:p>
            <a:r>
              <a:rPr lang="pt-BR" sz="2800" dirty="0">
                <a:solidFill>
                  <a:schemeClr val="bg1"/>
                </a:solidFill>
                <a:latin typeface="Nexa Black" pitchFamily="50" charset="0"/>
              </a:rPr>
              <a:t>       </a:t>
            </a:r>
            <a:r>
              <a:rPr lang="pt-BR" sz="2000" dirty="0">
                <a:solidFill>
                  <a:schemeClr val="bg1"/>
                </a:solidFill>
                <a:latin typeface="Nexa Black" pitchFamily="50" charset="0"/>
                <a:hlinkClick r:id="rId7"/>
              </a:rPr>
              <a:t>Fraternidade O Caminho</a:t>
            </a:r>
            <a:endParaRPr lang="pt-BR" sz="2000" dirty="0">
              <a:solidFill>
                <a:schemeClr val="bg1"/>
              </a:solidFill>
              <a:latin typeface="Nexa Black" pitchFamily="50" charset="0"/>
            </a:endParaRPr>
          </a:p>
          <a:p>
            <a:pPr algn="ctr"/>
            <a:endParaRPr lang="pt-BR" sz="2800" dirty="0">
              <a:solidFill>
                <a:schemeClr val="bg1"/>
              </a:solidFill>
              <a:latin typeface="Nexa Black" pitchFamily="50" charset="0"/>
            </a:endParaRPr>
          </a:p>
        </p:txBody>
      </p:sp>
      <p:pic>
        <p:nvPicPr>
          <p:cNvPr id="11" name="Picture 2" descr="Resultado de imagem para instagram png">
            <a:extLst>
              <a:ext uri="{FF2B5EF4-FFF2-40B4-BE49-F238E27FC236}">
                <a16:creationId xmlns:a16="http://schemas.microsoft.com/office/drawing/2014/main" id="{3F1F53E8-8946-4D42-80EE-F9A8ACE73936}"/>
              </a:ext>
            </a:extLst>
          </p:cNvPr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608" y="4250498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Gráfico 11" descr="Envelope">
            <a:extLst>
              <a:ext uri="{FF2B5EF4-FFF2-40B4-BE49-F238E27FC236}">
                <a16:creationId xmlns:a16="http://schemas.microsoft.com/office/drawing/2014/main" id="{3802E0BF-328A-48D5-B4BC-5785C050136C}"/>
              </a:ext>
            </a:extLst>
          </p:cNvPr>
          <p:cNvPicPr>
            <a:picLocks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780608" y="3002560"/>
            <a:ext cx="360000" cy="360000"/>
          </a:xfrm>
          <a:prstGeom prst="rect">
            <a:avLst/>
          </a:prstGeom>
        </p:spPr>
      </p:pic>
      <p:pic>
        <p:nvPicPr>
          <p:cNvPr id="1028" name="Picture 4" descr="Resultado de imagem para Ã­cone de site">
            <a:extLst>
              <a:ext uri="{FF2B5EF4-FFF2-40B4-BE49-F238E27FC236}">
                <a16:creationId xmlns:a16="http://schemas.microsoft.com/office/drawing/2014/main" id="{C4F738B0-4C58-46B7-90B2-DBB860CB90F4}"/>
              </a:ext>
            </a:extLst>
          </p:cNvPr>
          <p:cNvPicPr>
            <a:picLocks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608" y="2549783"/>
            <a:ext cx="360000" cy="396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m para Ã­cone facebook">
            <a:extLst>
              <a:ext uri="{FF2B5EF4-FFF2-40B4-BE49-F238E27FC236}">
                <a16:creationId xmlns:a16="http://schemas.microsoft.com/office/drawing/2014/main" id="{7D7A905D-63B7-425B-A808-3C60AEEB2617}"/>
              </a:ext>
            </a:extLst>
          </p:cNvPr>
          <p:cNvPicPr>
            <a:picLocks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725184"/>
            <a:ext cx="396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1. O intercessor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Nessa disposição e disponibilidade, e na medida em que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vai exercendo o ministério, tem a necessidade de ter os olhos e o coração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voltados para a dor alheia, que o leva a ser um reparador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“Reerguerás as ruínas antigas, reedificarás sobre alicerces seculares,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chamar-te-ão o reparador das moradias em ruínas” 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Is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58, 12)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com o coração transpassado de misericórdia.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Ótica nova, postura nova 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“Dar-vos-ei um coração novo e em vós porei um espírito novo; tirar-vos-ei do peito o coração de pedra e dar-vos-ei um coração de carne” 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Ez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36, 26)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1240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2. O perfil do intercessor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intercessor funciona como ponte entre Deus e o irmão,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ele assume o fardo do irmão como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Cirineu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Ele deve estar em 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constante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 sintonia com o Senhor.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Para que isso aconteça, o intercessor deve estar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sempre vivendo os alicerces da vida cristã: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Oração pessoal, Palavra de Deus e vida sacramental.</a:t>
            </a:r>
            <a:endParaRPr lang="pt-BR" sz="1900" b="1" i="1" dirty="0">
              <a:solidFill>
                <a:schemeClr val="accent6">
                  <a:lumMod val="60000"/>
                  <a:lumOff val="40000"/>
                </a:schemeClr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1454269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2. O perfil do intercessor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O intercessor deve ser firme: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Ter firmeza, ser confiante na Palavra de Deus que é a Espada do Espírito. O intercessor que vive pela Palavra de Deus permanece confiante que Deus é fiel e não volta atrás em sua palavra. (</a:t>
            </a:r>
            <a:r>
              <a:rPr lang="pt-BR" sz="1900" i="1" dirty="0" err="1">
                <a:solidFill>
                  <a:schemeClr val="bg1"/>
                </a:solidFill>
                <a:latin typeface="Nexa Black"/>
              </a:rPr>
              <a:t>Nm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 23,19; </a:t>
            </a:r>
            <a:r>
              <a:rPr lang="pt-BR" sz="1900" i="1" dirty="0" err="1">
                <a:solidFill>
                  <a:schemeClr val="bg1"/>
                </a:solidFill>
                <a:latin typeface="Nexa Black"/>
              </a:rPr>
              <a:t>Sl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 56, 8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). </a:t>
            </a:r>
            <a:endParaRPr lang="pt-BR" sz="1900" i="1" dirty="0">
              <a:solidFill>
                <a:schemeClr val="bg1"/>
              </a:solidFill>
              <a:latin typeface="Nexa Black"/>
            </a:endParaRPr>
          </a:p>
          <a:p>
            <a:pPr algn="just"/>
            <a:endParaRPr lang="pt-BR" sz="1000" b="1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Se esta ponte não estiver firme, bem construída, com certeza irá se romper </a:t>
            </a:r>
          </a:p>
          <a:p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e tudo o que estiver sobre ela perecerá. 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Dt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. 20, 8-ler passagem)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.</a:t>
            </a:r>
            <a:endParaRPr lang="pt-BR" sz="1900" b="1" dirty="0">
              <a:solidFill>
                <a:schemeClr val="bg1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1270577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2. O perfil do intercessor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Ter as mãos limpas e o coração puro: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Quando pecar, procurar logo o Sacramento da reconciliação. Pecados não confessados são grandes obstáculos para que o intercessor seja canal da graça de Deus. Deixemos que o Espírito Santo faça nossa alma transparente, nos purifique. </a:t>
            </a:r>
          </a:p>
          <a:p>
            <a:pPr algn="just"/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Zac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. 3-ler passagem – Satanás está presente para acusar... a confissão nos purifica, somos revestidos de vestes limpas. A confissão é para mudança de vida, de atitude. “Se andares...”).</a:t>
            </a:r>
          </a:p>
          <a:p>
            <a:endParaRPr lang="pt-BR" sz="1000" b="1" i="1" dirty="0">
              <a:solidFill>
                <a:schemeClr val="accent6">
                  <a:lumMod val="60000"/>
                  <a:lumOff val="40000"/>
                </a:schemeClr>
              </a:solidFill>
              <a:latin typeface="Nexa Black"/>
            </a:endParaRPr>
          </a:p>
          <a:p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Busquemos incansavelmente uma vida de santidade, fujamos do pecado </a:t>
            </a:r>
          </a:p>
          <a:p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(não abusar da misericórdia de Deus). 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Eclo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5, 1-10 ler passagem)</a:t>
            </a:r>
          </a:p>
          <a:p>
            <a:endParaRPr lang="pt-BR" sz="1900" b="1" i="1" dirty="0">
              <a:solidFill>
                <a:schemeClr val="accent6">
                  <a:lumMod val="60000"/>
                  <a:lumOff val="40000"/>
                </a:schemeClr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4025855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2. O perfil do intercessor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Ser submisso: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Não insistir em seu próprio ponto de vista. Deus é o doador da resposta à oração. Abandonemos todo preconceito à respeito da oração, de quem conduz, daquele que o Senhor usar. Sejamos obedientes. (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2Cor, 10-5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).</a:t>
            </a:r>
          </a:p>
          <a:p>
            <a:pPr algn="just"/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 verdadeira fonte de autoridade do cristão é a obediência, mais que o cargo.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É OBEDECIDO QUEM SABE OBEDECER. Obedecer em primeiro lugar a Deus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àqueles a quem Ele reveste de autoridade.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Rm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13, 1-5 ler passagem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 – 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Gn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2, 15-17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 – a desobediência, raiz do pecado).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Muitos de nós, por nos acharmos os melhores, os mais santos, </a:t>
            </a:r>
          </a:p>
          <a:p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atrapalhamos a intercessão porque não ouvimos Deus, </a:t>
            </a:r>
          </a:p>
          <a:p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mas sim o nosso orgulho, a nossa vaidade.</a:t>
            </a:r>
          </a:p>
          <a:p>
            <a:endParaRPr lang="pt-BR" sz="1900" b="1" i="1" dirty="0">
              <a:solidFill>
                <a:schemeClr val="accent6">
                  <a:lumMod val="60000"/>
                  <a:lumOff val="40000"/>
                </a:schemeClr>
              </a:solidFill>
              <a:latin typeface="Nexa Black"/>
            </a:endParaRPr>
          </a:p>
          <a:p>
            <a:endParaRPr lang="pt-BR" sz="1900" b="1" i="1" dirty="0">
              <a:solidFill>
                <a:schemeClr val="accent6">
                  <a:lumMod val="60000"/>
                  <a:lumOff val="40000"/>
                </a:schemeClr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2755314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2. O perfil do intercessor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Ser zeloso: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Seja ATIVO na oração, zeloso e agradecido. Fiel àquilo que o Senhor mover a orar, sendo dócil ao Espírito Santo. 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“Maldito aquele que faz com negligência a obra do Senhor” (Jr 48, 10a)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 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“É que o zelo de vossa casa me consumiu” 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Sl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 68, 10a)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 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“Sede perseverantes, sede vigilantes na oração, acompanhados de ação de graças” (Cl 4, 2)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Quem não tem zelo pela obra não tem autoridade. </a:t>
            </a:r>
          </a:p>
          <a:p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Zelo de não temer o martírio, calúnias e sofrimentos do dia a dia. </a:t>
            </a:r>
          </a:p>
          <a:p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Zelo em assumir nossa identidade mesmo que isso </a:t>
            </a:r>
          </a:p>
          <a:p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nos implique em incompreensões e perseguições.</a:t>
            </a:r>
          </a:p>
          <a:p>
            <a:endParaRPr lang="pt-BR" sz="1900" b="1" i="1" dirty="0">
              <a:solidFill>
                <a:schemeClr val="accent6">
                  <a:lumMod val="60000"/>
                  <a:lumOff val="40000"/>
                </a:schemeClr>
              </a:solidFill>
              <a:latin typeface="Nexa Black"/>
            </a:endParaRPr>
          </a:p>
          <a:p>
            <a:endParaRPr lang="pt-BR" sz="1900" b="1" i="1" dirty="0">
              <a:solidFill>
                <a:schemeClr val="accent6">
                  <a:lumMod val="60000"/>
                  <a:lumOff val="40000"/>
                </a:schemeClr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2979834107"/>
      </p:ext>
    </p:extLst>
  </p:cSld>
  <p:clrMapOvr>
    <a:masterClrMapping/>
  </p:clrMapOvr>
</p:sld>
</file>

<file path=ppt/theme/theme1.xml><?xml version="1.0" encoding="utf-8"?>
<a:theme xmlns:a="http://schemas.openxmlformats.org/drawingml/2006/main" name="Formação Fraternidade O Caminh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Formação Fraternidade O Caminho</Template>
  <TotalTime>4173</TotalTime>
  <Words>4303</Words>
  <Application>Microsoft Office PowerPoint</Application>
  <PresentationFormat>Apresentação na tela (4:3)</PresentationFormat>
  <Paragraphs>347</Paragraphs>
  <Slides>38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38</vt:i4>
      </vt:variant>
    </vt:vector>
  </HeadingPairs>
  <TitlesOfParts>
    <vt:vector size="44" baseType="lpstr">
      <vt:lpstr>Abadi</vt:lpstr>
      <vt:lpstr>Arial</vt:lpstr>
      <vt:lpstr>Calibri</vt:lpstr>
      <vt:lpstr>Nexa Black</vt:lpstr>
      <vt:lpstr>Wingdings</vt:lpstr>
      <vt:lpstr>Formação Fraternidade O Caminho</vt:lpstr>
      <vt:lpstr>INTERCESSÃO Módulo II – O Intercessor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 O R M A Ç Ã O A ESCOLA DA CURA</dc:title>
  <dc:creator>Luana</dc:creator>
  <cp:lastModifiedBy>Andrea Arnoldi</cp:lastModifiedBy>
  <cp:revision>494</cp:revision>
  <dcterms:created xsi:type="dcterms:W3CDTF">2019-01-23T23:29:09Z</dcterms:created>
  <dcterms:modified xsi:type="dcterms:W3CDTF">2019-02-20T20:40:57Z</dcterms:modified>
</cp:coreProperties>
</file>