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589" r:id="rId2"/>
    <p:sldId id="593" r:id="rId3"/>
    <p:sldId id="590" r:id="rId4"/>
    <p:sldId id="657" r:id="rId5"/>
    <p:sldId id="658" r:id="rId6"/>
    <p:sldId id="591" r:id="rId7"/>
    <p:sldId id="659" r:id="rId8"/>
    <p:sldId id="660" r:id="rId9"/>
    <p:sldId id="661" r:id="rId10"/>
    <p:sldId id="662" r:id="rId11"/>
    <p:sldId id="663" r:id="rId12"/>
    <p:sldId id="668" r:id="rId13"/>
    <p:sldId id="664" r:id="rId14"/>
    <p:sldId id="665" r:id="rId15"/>
    <p:sldId id="598" r:id="rId16"/>
    <p:sldId id="669" r:id="rId17"/>
    <p:sldId id="670" r:id="rId18"/>
    <p:sldId id="671" r:id="rId19"/>
    <p:sldId id="672" r:id="rId20"/>
    <p:sldId id="673" r:id="rId21"/>
    <p:sldId id="604" r:id="rId22"/>
    <p:sldId id="674" r:id="rId23"/>
    <p:sldId id="675" r:id="rId24"/>
    <p:sldId id="676" r:id="rId25"/>
    <p:sldId id="677" r:id="rId26"/>
    <p:sldId id="678" r:id="rId27"/>
    <p:sldId id="679" r:id="rId28"/>
    <p:sldId id="680" r:id="rId29"/>
    <p:sldId id="681" r:id="rId30"/>
    <p:sldId id="682" r:id="rId31"/>
    <p:sldId id="683" r:id="rId32"/>
    <p:sldId id="684" r:id="rId33"/>
    <p:sldId id="685" r:id="rId34"/>
    <p:sldId id="686" r:id="rId35"/>
    <p:sldId id="687" r:id="rId36"/>
    <p:sldId id="688" r:id="rId37"/>
    <p:sldId id="689" r:id="rId38"/>
    <p:sldId id="690" r:id="rId39"/>
    <p:sldId id="691" r:id="rId40"/>
    <p:sldId id="692" r:id="rId41"/>
    <p:sldId id="642" r:id="rId42"/>
    <p:sldId id="693" r:id="rId43"/>
    <p:sldId id="587" r:id="rId44"/>
    <p:sldId id="588" r:id="rId4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A2926A"/>
    <a:srgbClr val="3921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3" autoAdjust="0"/>
    <p:restoredTop sz="94369" autoAdjust="0"/>
  </p:normalViewPr>
  <p:slideViewPr>
    <p:cSldViewPr>
      <p:cViewPr varScale="1">
        <p:scale>
          <a:sx n="68" d="100"/>
          <a:sy n="68" d="100"/>
        </p:scale>
        <p:origin x="7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08913-D671-424D-AA18-8211BD8C6440}" type="datetimeFigureOut">
              <a:rPr lang="pt-BR" smtClean="0"/>
              <a:t>21/02/2019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C22E2-0143-4BD6-B4AF-29B0FF511200}" type="slidenum">
              <a:rPr lang="pt-BR" smtClean="0"/>
              <a:t>‹nº›</a:t>
            </a:fld>
            <a:endParaRPr lang="pt-BR"/>
          </a:p>
        </p:txBody>
      </p:sp>
    </p:spTree>
    <p:extLst>
      <p:ext uri="{BB962C8B-B14F-4D97-AF65-F5344CB8AC3E}">
        <p14:creationId xmlns:p14="http://schemas.microsoft.com/office/powerpoint/2010/main" val="46361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8FF6A8B-B553-4BA4-A79A-BB1F99638666}" type="datetimeFigureOut">
              <a:rPr lang="pt-BR" smtClean="0"/>
              <a:t>21/02/2019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8FF6A8B-B553-4BA4-A79A-BB1F99638666}" type="datetimeFigureOut">
              <a:rPr lang="pt-BR" smtClean="0"/>
              <a:t>21/02/2019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FF6A8B-B553-4BA4-A79A-BB1F99638666}" type="datetimeFigureOut">
              <a:rPr lang="pt-BR" smtClean="0"/>
              <a:t>21/02/2019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FF6A8B-B553-4BA4-A79A-BB1F99638666}" type="datetimeFigureOut">
              <a:rPr lang="pt-BR" smtClean="0"/>
              <a:t>21/02/2019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3FEC32-CCEA-4E3B-8DAE-6835354F61E7}"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F6A8B-B553-4BA4-A79A-BB1F99638666}" type="datetimeFigureOut">
              <a:rPr lang="pt-BR" smtClean="0"/>
              <a:t>21/02/2019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FEC32-CCEA-4E3B-8DAE-6835354F61E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image" Target="../media/image3.png"/><Relationship Id="rId7" Type="http://schemas.openxmlformats.org/officeDocument/2006/relationships/slide" Target="slide2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6.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hyperlink" Target="https://pt-br.facebook.com/fraternidadeocaminho" TargetMode="External"/><Relationship Id="rId12"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instagram.com/fraternidadeocaminho/?hl=pt-br" TargetMode="External"/><Relationship Id="rId11" Type="http://schemas.openxmlformats.org/officeDocument/2006/relationships/image" Target="../media/image12.png"/><Relationship Id="rId5" Type="http://schemas.openxmlformats.org/officeDocument/2006/relationships/hyperlink" Target="mailto:contato@ocaminho.org?subject=Contato%20pelo%20site" TargetMode="External"/><Relationship Id="rId10" Type="http://schemas.openxmlformats.org/officeDocument/2006/relationships/image" Target="../media/image11.svg"/><Relationship Id="rId4" Type="http://schemas.openxmlformats.org/officeDocument/2006/relationships/hyperlink" Target="http://www.ocaminho.org/" TargetMode="External"/><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m 15">
            <a:extLst>
              <a:ext uri="{FF2B5EF4-FFF2-40B4-BE49-F238E27FC236}">
                <a16:creationId xmlns:a16="http://schemas.microsoft.com/office/drawing/2014/main" id="{CBD0562E-4981-4B4A-B3AF-2308C806B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50" y="0"/>
            <a:ext cx="9197849" cy="6080041"/>
          </a:xfrm>
          <a:prstGeom prst="rect">
            <a:avLst/>
          </a:prstGeom>
        </p:spPr>
      </p:pic>
      <p:pic>
        <p:nvPicPr>
          <p:cNvPr id="15" name="Imagem 14" descr="titulo.png">
            <a:extLst>
              <a:ext uri="{FF2B5EF4-FFF2-40B4-BE49-F238E27FC236}">
                <a16:creationId xmlns:a16="http://schemas.microsoft.com/office/drawing/2014/main" id="{6E935D1A-72E4-4DE4-95D3-1F5AE295214E}"/>
              </a:ext>
            </a:extLst>
          </p:cNvPr>
          <p:cNvPicPr>
            <a:picLocks noChangeAspect="1"/>
          </p:cNvPicPr>
          <p:nvPr/>
        </p:nvPicPr>
        <p:blipFill>
          <a:blip r:embed="rId3"/>
          <a:stretch>
            <a:fillRect/>
          </a:stretch>
        </p:blipFill>
        <p:spPr>
          <a:xfrm>
            <a:off x="-75984" y="908720"/>
            <a:ext cx="9219983" cy="6858000"/>
          </a:xfrm>
          <a:prstGeom prst="rect">
            <a:avLst/>
          </a:prstGeom>
        </p:spPr>
      </p:pic>
      <p:pic>
        <p:nvPicPr>
          <p:cNvPr id="6" name="Imagem 5" descr="Assinatura horizontal branca.png"/>
          <p:cNvPicPr>
            <a:picLocks noChangeAspect="1"/>
          </p:cNvPicPr>
          <p:nvPr/>
        </p:nvPicPr>
        <p:blipFill>
          <a:blip r:embed="rId4"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23" name="Título 1">
            <a:extLst>
              <a:ext uri="{FF2B5EF4-FFF2-40B4-BE49-F238E27FC236}">
                <a16:creationId xmlns:a16="http://schemas.microsoft.com/office/drawing/2014/main" id="{8FBE5C98-2827-4859-BF01-A57FAE3C7BDA}"/>
              </a:ext>
            </a:extLst>
          </p:cNvPr>
          <p:cNvSpPr>
            <a:spLocks noGrp="1"/>
          </p:cNvSpPr>
          <p:nvPr>
            <p:ph type="ctrTitle"/>
          </p:nvPr>
        </p:nvSpPr>
        <p:spPr>
          <a:xfrm>
            <a:off x="685800" y="4034203"/>
            <a:ext cx="7772400" cy="1853968"/>
          </a:xfrm>
        </p:spPr>
        <p:txBody>
          <a:bodyPr>
            <a:normAutofit/>
          </a:bodyPr>
          <a:lstStyle/>
          <a:p>
            <a:r>
              <a:rPr lang="pt-BR" b="1" dirty="0">
                <a:solidFill>
                  <a:schemeClr val="bg1"/>
                </a:solidFill>
                <a:latin typeface="Nexa Black"/>
                <a:ea typeface="Verdana" pitchFamily="34" charset="0"/>
                <a:cs typeface="Verdana" pitchFamily="34" charset="0"/>
              </a:rPr>
              <a:t>INTERCESSÃO</a:t>
            </a:r>
            <a:br>
              <a:rPr lang="pt-BR" b="1" dirty="0">
                <a:solidFill>
                  <a:schemeClr val="bg1"/>
                </a:solidFill>
                <a:latin typeface="Nexa Black"/>
                <a:ea typeface="Verdana" pitchFamily="34" charset="0"/>
                <a:cs typeface="Verdana" pitchFamily="34" charset="0"/>
              </a:rPr>
            </a:br>
            <a:r>
              <a:rPr lang="pt-BR" b="1">
                <a:solidFill>
                  <a:schemeClr val="bg1"/>
                </a:solidFill>
                <a:latin typeface="Nexa Black"/>
                <a:ea typeface="Verdana" pitchFamily="34" charset="0"/>
                <a:cs typeface="Verdana" pitchFamily="34" charset="0"/>
              </a:rPr>
              <a:t>Módulo VI </a:t>
            </a:r>
            <a:r>
              <a:rPr lang="pt-BR" b="1" dirty="0">
                <a:solidFill>
                  <a:schemeClr val="bg1"/>
                </a:solidFill>
                <a:latin typeface="Nexa Black"/>
                <a:ea typeface="Verdana" pitchFamily="34" charset="0"/>
                <a:cs typeface="Verdana" pitchFamily="34" charset="0"/>
              </a:rPr>
              <a:t>– Cura Espiritual</a:t>
            </a:r>
          </a:p>
        </p:txBody>
      </p:sp>
    </p:spTree>
    <p:extLst>
      <p:ext uri="{BB962C8B-B14F-4D97-AF65-F5344CB8AC3E}">
        <p14:creationId xmlns:p14="http://schemas.microsoft.com/office/powerpoint/2010/main" val="260869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Provavelmente ele se refere a esta tortura, </a:t>
            </a:r>
          </a:p>
          <a:p>
            <a:r>
              <a:rPr lang="pt-BR" sz="1900" dirty="0">
                <a:solidFill>
                  <a:schemeClr val="bg1"/>
                </a:solidFill>
                <a:latin typeface="Nexa Black"/>
              </a:rPr>
              <a:t>ele que se sente como amarrado a um corpo de morte, este corpo de pecado. </a:t>
            </a:r>
          </a:p>
          <a:p>
            <a:r>
              <a:rPr lang="pt-BR" sz="1900" dirty="0">
                <a:solidFill>
                  <a:schemeClr val="bg1"/>
                </a:solidFill>
                <a:latin typeface="Nexa Black"/>
              </a:rPr>
              <a:t>E propriamente por este desespero, para chamá-lo assim Paulo grita: </a:t>
            </a:r>
          </a:p>
          <a:p>
            <a:r>
              <a:rPr lang="pt-BR" sz="1900" dirty="0">
                <a:solidFill>
                  <a:schemeClr val="bg1"/>
                </a:solidFill>
                <a:latin typeface="Nexa Black"/>
              </a:rPr>
              <a:t>“Quem me separará deste corpo de morte?”, e em seguida dá a resposta: </a:t>
            </a:r>
          </a:p>
          <a:p>
            <a:r>
              <a:rPr lang="pt-BR" sz="1900" dirty="0">
                <a:solidFill>
                  <a:schemeClr val="bg1"/>
                </a:solidFill>
                <a:latin typeface="Nexa Black"/>
              </a:rPr>
              <a:t>é por meio de Jesus Cristo, é por meio de Jesus Cristo!</a:t>
            </a:r>
          </a:p>
          <a:p>
            <a:endParaRPr lang="pt-BR" sz="1000" dirty="0">
              <a:solidFill>
                <a:schemeClr val="bg1"/>
              </a:solidFill>
              <a:latin typeface="Nexa Black"/>
            </a:endParaRPr>
          </a:p>
          <a:p>
            <a:r>
              <a:rPr lang="pt-BR" sz="1900" dirty="0">
                <a:solidFill>
                  <a:schemeClr val="bg1"/>
                </a:solidFill>
                <a:latin typeface="Nexa Black"/>
              </a:rPr>
              <a:t> 	Considerando a primeira categoria, </a:t>
            </a:r>
          </a:p>
          <a:p>
            <a:r>
              <a:rPr lang="pt-BR" sz="1900" dirty="0">
                <a:solidFill>
                  <a:schemeClr val="bg1"/>
                </a:solidFill>
                <a:latin typeface="Nexa Black"/>
              </a:rPr>
              <a:t>das pessoas que já estão desencorajadas, aquelas que falam </a:t>
            </a:r>
          </a:p>
          <a:p>
            <a:r>
              <a:rPr lang="pt-BR" sz="1900" dirty="0">
                <a:solidFill>
                  <a:schemeClr val="bg1"/>
                </a:solidFill>
                <a:latin typeface="Nexa Black"/>
              </a:rPr>
              <a:t>“não consigo”, “não consigo!”, a resposta é não! </a:t>
            </a:r>
          </a:p>
          <a:p>
            <a:r>
              <a:rPr lang="pt-BR" sz="1900" dirty="0">
                <a:solidFill>
                  <a:schemeClr val="bg1"/>
                </a:solidFill>
                <a:latin typeface="Nexa Black"/>
              </a:rPr>
              <a:t>Não podemos sozinhos, mas podemos conseguir </a:t>
            </a:r>
          </a:p>
          <a:p>
            <a:r>
              <a:rPr lang="pt-BR" sz="1900" dirty="0">
                <a:solidFill>
                  <a:schemeClr val="bg1"/>
                </a:solidFill>
                <a:latin typeface="Nexa Black"/>
              </a:rPr>
              <a:t>com a ajuda do Espírito de Jesus, com o Espírito de Jesus!</a:t>
            </a:r>
          </a:p>
        </p:txBody>
      </p:sp>
    </p:spTree>
    <p:extLst>
      <p:ext uri="{BB962C8B-B14F-4D97-AF65-F5344CB8AC3E}">
        <p14:creationId xmlns:p14="http://schemas.microsoft.com/office/powerpoint/2010/main" val="168123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O pecador doente mental: </a:t>
            </a:r>
            <a:r>
              <a:rPr lang="pt-BR" sz="1900" dirty="0">
                <a:solidFill>
                  <a:schemeClr val="bg1"/>
                </a:solidFill>
                <a:latin typeface="Nexa Black"/>
              </a:rPr>
              <a:t>Diz </a:t>
            </a:r>
            <a:r>
              <a:rPr lang="pt-BR" sz="1900" dirty="0" err="1">
                <a:solidFill>
                  <a:schemeClr val="bg1"/>
                </a:solidFill>
                <a:latin typeface="Nexa Black"/>
              </a:rPr>
              <a:t>Menninger</a:t>
            </a:r>
            <a:r>
              <a:rPr lang="pt-BR" sz="1900" dirty="0">
                <a:solidFill>
                  <a:schemeClr val="bg1"/>
                </a:solidFill>
                <a:latin typeface="Nexa Black"/>
              </a:rPr>
              <a:t>, que o doente mental tem uma atitude oposta do criminoso. O criminoso conhece o pecado, conhece o seu crime, mas pensa não poder se livrar; o doente mental fala: “Não, eu não sou culpado”, ou melhor, “eu não sou doente”, é quando todos os outros percebem a sua doença. Ele de fato, não vê o que ele é, não vê o estado em que se encontra, nem vê seu pecado, quando todos </a:t>
            </a:r>
            <a:r>
              <a:rPr lang="pt-BR" sz="1900" dirty="0" err="1">
                <a:solidFill>
                  <a:schemeClr val="bg1"/>
                </a:solidFill>
                <a:latin typeface="Nexa Black"/>
              </a:rPr>
              <a:t>vêem</a:t>
            </a:r>
            <a:r>
              <a:rPr lang="pt-BR" sz="1900" dirty="0">
                <a:solidFill>
                  <a:schemeClr val="bg1"/>
                </a:solidFill>
                <a:latin typeface="Nexa Black"/>
              </a:rPr>
              <a:t>. Está em nós um mecanismo de autodefesa contínua através do qual eu me defendo não aceitando aquilo que realmente sou.</a:t>
            </a:r>
          </a:p>
        </p:txBody>
      </p:sp>
    </p:spTree>
    <p:extLst>
      <p:ext uri="{BB962C8B-B14F-4D97-AF65-F5344CB8AC3E}">
        <p14:creationId xmlns:p14="http://schemas.microsoft.com/office/powerpoint/2010/main" val="272197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O pecador saudável: </a:t>
            </a:r>
            <a:r>
              <a:rPr lang="pt-BR" sz="1900" dirty="0" err="1">
                <a:solidFill>
                  <a:schemeClr val="bg1"/>
                </a:solidFill>
                <a:latin typeface="Nexa Black"/>
              </a:rPr>
              <a:t>Menninger</a:t>
            </a:r>
            <a:r>
              <a:rPr lang="pt-BR" sz="1900" dirty="0">
                <a:solidFill>
                  <a:schemeClr val="bg1"/>
                </a:solidFill>
                <a:latin typeface="Nexa Black"/>
              </a:rPr>
              <a:t> chama assim, duas coisas que parecem em oposição! O verdadeiro pecador não é quem peca, mas quem permanece no pecado, é quem não tem força para se levantar e continuar sua caminhada. O verdadeiro problema do jogador de futebol não é quando cai. Se cai e depois se levanta, continua a correr, esta queda pode ajudar na experiência da vida. Não estamos apoiando a queda, porque uma queda é sempre uma caída e não sabemos como acaba, mas como diz o Cardeal, John Henry </a:t>
            </a:r>
            <a:r>
              <a:rPr lang="pt-BR" sz="1900" dirty="0" err="1">
                <a:solidFill>
                  <a:schemeClr val="bg1"/>
                </a:solidFill>
                <a:latin typeface="Nexa Black"/>
              </a:rPr>
              <a:t>Newmam</a:t>
            </a:r>
            <a:r>
              <a:rPr lang="pt-BR" sz="1900" dirty="0">
                <a:solidFill>
                  <a:schemeClr val="bg1"/>
                </a:solidFill>
                <a:latin typeface="Nexa Black"/>
              </a:rPr>
              <a:t>, (sacerdote da Igreja Anglicana convertido ao catolicismo), a maturidade de uma pessoa não é calculada pelas quedas, mas pela forma de se levantar das quedas.</a:t>
            </a:r>
          </a:p>
        </p:txBody>
      </p:sp>
    </p:spTree>
    <p:extLst>
      <p:ext uri="{BB962C8B-B14F-4D97-AF65-F5344CB8AC3E}">
        <p14:creationId xmlns:p14="http://schemas.microsoft.com/office/powerpoint/2010/main" val="872217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err="1">
                <a:solidFill>
                  <a:schemeClr val="bg1"/>
                </a:solidFill>
                <a:latin typeface="Nexa Black"/>
              </a:rPr>
              <a:t>Menninger</a:t>
            </a:r>
            <a:r>
              <a:rPr lang="pt-BR" sz="1900" dirty="0">
                <a:solidFill>
                  <a:schemeClr val="bg1"/>
                </a:solidFill>
                <a:latin typeface="Nexa Black"/>
              </a:rPr>
              <a:t> chama de “pecador saudável” </a:t>
            </a:r>
          </a:p>
          <a:p>
            <a:r>
              <a:rPr lang="pt-BR" sz="1900" dirty="0">
                <a:solidFill>
                  <a:schemeClr val="bg1"/>
                </a:solidFill>
                <a:latin typeface="Nexa Black"/>
              </a:rPr>
              <a:t>no sentido de que sabe enfrentar o seu pecado. </a:t>
            </a:r>
          </a:p>
          <a:p>
            <a:r>
              <a:rPr lang="pt-BR" sz="1900" dirty="0">
                <a:solidFill>
                  <a:schemeClr val="bg1"/>
                </a:solidFill>
                <a:latin typeface="Nexa Black"/>
              </a:rPr>
              <a:t>O pecado pode nos desencorajar, </a:t>
            </a:r>
          </a:p>
          <a:p>
            <a:r>
              <a:rPr lang="pt-BR" sz="1900" dirty="0">
                <a:solidFill>
                  <a:schemeClr val="bg1"/>
                </a:solidFill>
                <a:latin typeface="Nexa Black"/>
              </a:rPr>
              <a:t>mas pode também nos dar um empurrão </a:t>
            </a:r>
          </a:p>
          <a:p>
            <a:r>
              <a:rPr lang="pt-BR" sz="1900" dirty="0">
                <a:solidFill>
                  <a:schemeClr val="bg1"/>
                </a:solidFill>
                <a:latin typeface="Nexa Black"/>
              </a:rPr>
              <a:t>para irmos em frente, para chegar mais perto do Senhor. </a:t>
            </a:r>
          </a:p>
          <a:p>
            <a:r>
              <a:rPr lang="pt-BR" sz="1900" dirty="0">
                <a:solidFill>
                  <a:schemeClr val="bg1"/>
                </a:solidFill>
                <a:latin typeface="Nexa Black"/>
              </a:rPr>
              <a:t>Temos o exemplo de uma mãe de uma menina agitada, vivaz, </a:t>
            </a:r>
          </a:p>
          <a:p>
            <a:r>
              <a:rPr lang="pt-BR" sz="1900" dirty="0">
                <a:solidFill>
                  <a:schemeClr val="bg1"/>
                </a:solidFill>
                <a:latin typeface="Nexa Black"/>
              </a:rPr>
              <a:t>que corre para todo o lado e que a mãe grita mas ela não escuta, </a:t>
            </a:r>
          </a:p>
          <a:p>
            <a:r>
              <a:rPr lang="pt-BR" sz="1900" dirty="0">
                <a:solidFill>
                  <a:schemeClr val="bg1"/>
                </a:solidFill>
                <a:latin typeface="Nexa Black"/>
              </a:rPr>
              <a:t>mas logo depois, ela cai, se machuca e corre imediatamente para o colo da mãe.</a:t>
            </a:r>
          </a:p>
        </p:txBody>
      </p:sp>
    </p:spTree>
    <p:extLst>
      <p:ext uri="{BB962C8B-B14F-4D97-AF65-F5344CB8AC3E}">
        <p14:creationId xmlns:p14="http://schemas.microsoft.com/office/powerpoint/2010/main" val="1612570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Temos que fazer todo o possível para evitar o pecado, </a:t>
            </a:r>
          </a:p>
          <a:p>
            <a:r>
              <a:rPr lang="pt-BR" sz="1900" dirty="0">
                <a:solidFill>
                  <a:schemeClr val="bg1"/>
                </a:solidFill>
                <a:latin typeface="Nexa Black"/>
              </a:rPr>
              <a:t>mas se cairmos, deixemos que Deus tire todo o bem disso.</a:t>
            </a:r>
          </a:p>
          <a:p>
            <a:endParaRPr lang="pt-BR" sz="1000" dirty="0">
              <a:solidFill>
                <a:schemeClr val="bg1"/>
              </a:solidFill>
              <a:latin typeface="Nexa Black"/>
            </a:endParaRPr>
          </a:p>
          <a:p>
            <a:r>
              <a:rPr lang="pt-BR" sz="1900" dirty="0">
                <a:solidFill>
                  <a:schemeClr val="bg1"/>
                </a:solidFill>
                <a:latin typeface="Nexa Black"/>
              </a:rPr>
              <a:t>Ex.: Testemunho de uma jovem mulher casada </a:t>
            </a:r>
          </a:p>
          <a:p>
            <a:r>
              <a:rPr lang="pt-BR" sz="1900" dirty="0">
                <a:solidFill>
                  <a:schemeClr val="bg1"/>
                </a:solidFill>
                <a:latin typeface="Nexa Black"/>
              </a:rPr>
              <a:t>que depois de 1 ano de casamento, abandonou o marido e a filha </a:t>
            </a:r>
          </a:p>
          <a:p>
            <a:r>
              <a:rPr lang="pt-BR" sz="1900" dirty="0">
                <a:solidFill>
                  <a:schemeClr val="bg1"/>
                </a:solidFill>
                <a:latin typeface="Nexa Black"/>
              </a:rPr>
              <a:t>e foi para a rua. Contraiu HIV e ligou para o marido </a:t>
            </a:r>
          </a:p>
          <a:p>
            <a:r>
              <a:rPr lang="pt-BR" sz="1900" dirty="0">
                <a:solidFill>
                  <a:schemeClr val="bg1"/>
                </a:solidFill>
                <a:latin typeface="Nexa Black"/>
              </a:rPr>
              <a:t>que a recebeu em casa e cuidou. A morte continuava a se aproximar, </a:t>
            </a:r>
          </a:p>
          <a:p>
            <a:r>
              <a:rPr lang="pt-BR" sz="1900" dirty="0">
                <a:solidFill>
                  <a:schemeClr val="bg1"/>
                </a:solidFill>
                <a:latin typeface="Nexa Black"/>
              </a:rPr>
              <a:t>mas era uma mulher feliz. A doença a fez retornar para casa, </a:t>
            </a:r>
          </a:p>
          <a:p>
            <a:r>
              <a:rPr lang="pt-BR" sz="1900" dirty="0">
                <a:solidFill>
                  <a:schemeClr val="bg1"/>
                </a:solidFill>
                <a:latin typeface="Nexa Black"/>
              </a:rPr>
              <a:t>voltou a viver, encontrou-se com os seus entes queridos e com o Senhor.</a:t>
            </a:r>
          </a:p>
        </p:txBody>
      </p:sp>
    </p:spTree>
    <p:extLst>
      <p:ext uri="{BB962C8B-B14F-4D97-AF65-F5344CB8AC3E}">
        <p14:creationId xmlns:p14="http://schemas.microsoft.com/office/powerpoint/2010/main" val="3275799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coisa mais importante é tentar achar a raiz do pecado. </a:t>
            </a:r>
          </a:p>
          <a:p>
            <a:r>
              <a:rPr lang="pt-BR" sz="1900" dirty="0">
                <a:solidFill>
                  <a:schemeClr val="bg1"/>
                </a:solidFill>
                <a:latin typeface="Nexa Black"/>
              </a:rPr>
              <a:t>O pecado que cometemos é somente o cume do iceberg, da montanha de gelo. </a:t>
            </a:r>
          </a:p>
          <a:p>
            <a:r>
              <a:rPr lang="pt-BR" sz="1900" dirty="0">
                <a:solidFill>
                  <a:schemeClr val="bg1"/>
                </a:solidFill>
                <a:latin typeface="Nexa Black"/>
              </a:rPr>
              <a:t>A montanha de gelo tem fora da água somente 1/8 de tudo o que realmente é. </a:t>
            </a:r>
          </a:p>
          <a:p>
            <a:r>
              <a:rPr lang="pt-BR" sz="1900" dirty="0">
                <a:solidFill>
                  <a:schemeClr val="bg1"/>
                </a:solidFill>
                <a:latin typeface="Nexa Black"/>
              </a:rPr>
              <a:t>Desta forma, os restantes (7/8) estão debaixo da água. </a:t>
            </a:r>
          </a:p>
          <a:p>
            <a:r>
              <a:rPr lang="pt-BR" sz="1900" dirty="0">
                <a:solidFill>
                  <a:schemeClr val="bg1"/>
                </a:solidFill>
                <a:latin typeface="Nexa Black"/>
              </a:rPr>
              <a:t>Assim, os nossos pecados são somente o cume de um iceberg: </a:t>
            </a:r>
          </a:p>
          <a:p>
            <a:r>
              <a:rPr lang="pt-BR" sz="1900" dirty="0">
                <a:solidFill>
                  <a:schemeClr val="bg1"/>
                </a:solidFill>
                <a:latin typeface="Nexa Black"/>
              </a:rPr>
              <a:t>fico bravo por qualquer coisa, os outros percebem que estou com raiva, </a:t>
            </a:r>
          </a:p>
          <a:p>
            <a:r>
              <a:rPr lang="pt-BR" sz="1900" dirty="0">
                <a:solidFill>
                  <a:schemeClr val="bg1"/>
                </a:solidFill>
                <a:latin typeface="Nexa Black"/>
              </a:rPr>
              <a:t>mas o que está embaixo? De onde vem este acúmulo de raiva? </a:t>
            </a:r>
          </a:p>
          <a:p>
            <a:r>
              <a:rPr lang="pt-BR" sz="1900" dirty="0">
                <a:solidFill>
                  <a:schemeClr val="bg1"/>
                </a:solidFill>
                <a:latin typeface="Nexa Black"/>
              </a:rPr>
              <a:t>Se olharmos a fundo, podemos ver que aquela raiva </a:t>
            </a:r>
          </a:p>
          <a:p>
            <a:r>
              <a:rPr lang="pt-BR" sz="1900" dirty="0">
                <a:solidFill>
                  <a:schemeClr val="bg1"/>
                </a:solidFill>
                <a:latin typeface="Nexa Black"/>
              </a:rPr>
              <a:t>teve o seu começo no ventre materno.</a:t>
            </a:r>
          </a:p>
        </p:txBody>
      </p:sp>
    </p:spTree>
    <p:extLst>
      <p:ext uri="{BB962C8B-B14F-4D97-AF65-F5344CB8AC3E}">
        <p14:creationId xmlns:p14="http://schemas.microsoft.com/office/powerpoint/2010/main" val="4291537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Quando falamos de cura espiritual, não é somente do ato do pecado, </a:t>
            </a:r>
          </a:p>
          <a:p>
            <a:r>
              <a:rPr lang="pt-BR" sz="1900" dirty="0">
                <a:solidFill>
                  <a:schemeClr val="bg1"/>
                </a:solidFill>
                <a:latin typeface="Nexa Black"/>
              </a:rPr>
              <a:t>mas de tudo que está ao redor: nós não devemos somente pedir perdão, </a:t>
            </a:r>
          </a:p>
          <a:p>
            <a:r>
              <a:rPr lang="pt-BR" sz="1900" dirty="0">
                <a:solidFill>
                  <a:schemeClr val="bg1"/>
                </a:solidFill>
                <a:latin typeface="Nexa Black"/>
              </a:rPr>
              <a:t>mas pedir também a cura de toda raiz do pecado.</a:t>
            </a:r>
          </a:p>
          <a:p>
            <a:endParaRPr lang="pt-BR" sz="1000" dirty="0">
              <a:solidFill>
                <a:schemeClr val="bg1"/>
              </a:solidFill>
              <a:latin typeface="Nexa Black"/>
            </a:endParaRPr>
          </a:p>
          <a:p>
            <a:r>
              <a:rPr lang="pt-BR" sz="1900" dirty="0">
                <a:solidFill>
                  <a:schemeClr val="bg1"/>
                </a:solidFill>
                <a:latin typeface="Nexa Black"/>
              </a:rPr>
              <a:t>De fato, se olhou somente para o pecado e se perdoou o pecado, </a:t>
            </a:r>
          </a:p>
          <a:p>
            <a:r>
              <a:rPr lang="pt-BR" sz="1900" dirty="0">
                <a:solidFill>
                  <a:schemeClr val="bg1"/>
                </a:solidFill>
                <a:latin typeface="Nexa Black"/>
              </a:rPr>
              <a:t>mas não se foi a fundo para curar as causas, facilmente e em pouco tempo </a:t>
            </a:r>
          </a:p>
          <a:p>
            <a:r>
              <a:rPr lang="pt-BR" sz="1900" dirty="0">
                <a:solidFill>
                  <a:schemeClr val="bg1"/>
                </a:solidFill>
                <a:latin typeface="Nexa Black"/>
              </a:rPr>
              <a:t>se cairá novamente no mesmo pecado, porque a raiz permanece.</a:t>
            </a:r>
          </a:p>
          <a:p>
            <a:endParaRPr lang="pt-BR" sz="1900" dirty="0">
              <a:solidFill>
                <a:schemeClr val="bg1"/>
              </a:solidFill>
              <a:latin typeface="Nexa Black"/>
            </a:endParaRPr>
          </a:p>
        </p:txBody>
      </p:sp>
    </p:spTree>
    <p:extLst>
      <p:ext uri="{BB962C8B-B14F-4D97-AF65-F5344CB8AC3E}">
        <p14:creationId xmlns:p14="http://schemas.microsoft.com/office/powerpoint/2010/main" val="199385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Devemos nos perguntar: por que eu ajo sempre assim? </a:t>
            </a:r>
          </a:p>
          <a:p>
            <a:r>
              <a:rPr lang="pt-BR" sz="1900" dirty="0">
                <a:solidFill>
                  <a:schemeClr val="bg1"/>
                </a:solidFill>
                <a:latin typeface="Nexa Black"/>
              </a:rPr>
              <a:t>Quando confesso me sinto tranquilo por ter lutado </a:t>
            </a:r>
          </a:p>
          <a:p>
            <a:r>
              <a:rPr lang="pt-BR" sz="1900" dirty="0">
                <a:solidFill>
                  <a:schemeClr val="bg1"/>
                </a:solidFill>
                <a:latin typeface="Nexa Black"/>
              </a:rPr>
              <a:t>contra todos os meus pecados, mas depois </a:t>
            </a:r>
          </a:p>
          <a:p>
            <a:r>
              <a:rPr lang="pt-BR" sz="1900" dirty="0">
                <a:solidFill>
                  <a:schemeClr val="bg1"/>
                </a:solidFill>
                <a:latin typeface="Nexa Black"/>
              </a:rPr>
              <a:t>quando chega este pecado frequente, não tenho mais força? </a:t>
            </a:r>
          </a:p>
          <a:p>
            <a:r>
              <a:rPr lang="pt-BR" sz="1900" dirty="0">
                <a:solidFill>
                  <a:schemeClr val="bg1"/>
                </a:solidFill>
                <a:latin typeface="Nexa Black"/>
              </a:rPr>
              <a:t>Vem a minha fraqueza?</a:t>
            </a:r>
          </a:p>
          <a:p>
            <a:endParaRPr lang="pt-BR" sz="1000" dirty="0">
              <a:solidFill>
                <a:schemeClr val="bg1"/>
              </a:solidFill>
              <a:latin typeface="Nexa Black"/>
            </a:endParaRPr>
          </a:p>
          <a:p>
            <a:r>
              <a:rPr lang="pt-BR" sz="1900" dirty="0">
                <a:solidFill>
                  <a:schemeClr val="bg1"/>
                </a:solidFill>
                <a:latin typeface="Nexa Black"/>
              </a:rPr>
              <a:t>Se quero de verdade fechar essa brecha, devo quebrar esta raiz; </a:t>
            </a:r>
          </a:p>
          <a:p>
            <a:r>
              <a:rPr lang="pt-BR" sz="1900" dirty="0">
                <a:solidFill>
                  <a:schemeClr val="bg1"/>
                </a:solidFill>
                <a:latin typeface="Nexa Black"/>
              </a:rPr>
              <a:t>devo achá-la, antes de tudo, quebrá-la, por fim.</a:t>
            </a:r>
          </a:p>
          <a:p>
            <a:endParaRPr lang="pt-BR" sz="1900" dirty="0">
              <a:solidFill>
                <a:schemeClr val="bg1"/>
              </a:solidFill>
              <a:latin typeface="Nexa Black"/>
            </a:endParaRPr>
          </a:p>
        </p:txBody>
      </p:sp>
    </p:spTree>
    <p:extLst>
      <p:ext uri="{BB962C8B-B14F-4D97-AF65-F5344CB8AC3E}">
        <p14:creationId xmlns:p14="http://schemas.microsoft.com/office/powerpoint/2010/main" val="146121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Estar espiritualmente curado quer dizer </a:t>
            </a:r>
          </a:p>
          <a:p>
            <a:r>
              <a:rPr lang="pt-BR" sz="1900" dirty="0">
                <a:solidFill>
                  <a:schemeClr val="bg1"/>
                </a:solidFill>
                <a:latin typeface="Nexa Black"/>
              </a:rPr>
              <a:t>ser curado das dependências que temos. </a:t>
            </a:r>
          </a:p>
          <a:p>
            <a:r>
              <a:rPr lang="pt-BR" sz="1900" dirty="0">
                <a:solidFill>
                  <a:schemeClr val="bg1"/>
                </a:solidFill>
                <a:latin typeface="Nexa Black"/>
              </a:rPr>
              <a:t>Ás vezes nós não consideramos pecados, </a:t>
            </a:r>
          </a:p>
          <a:p>
            <a:r>
              <a:rPr lang="pt-BR" sz="1900" dirty="0">
                <a:solidFill>
                  <a:schemeClr val="bg1"/>
                </a:solidFill>
                <a:latin typeface="Nexa Black"/>
              </a:rPr>
              <a:t>e sim, bloqueios, às vezes maiores que o pecado.</a:t>
            </a:r>
          </a:p>
          <a:p>
            <a:endParaRPr lang="pt-BR" sz="1000" dirty="0">
              <a:solidFill>
                <a:schemeClr val="bg1"/>
              </a:solidFill>
              <a:latin typeface="Nexa Black"/>
            </a:endParaRPr>
          </a:p>
          <a:p>
            <a:r>
              <a:rPr lang="pt-BR" sz="1900" dirty="0">
                <a:solidFill>
                  <a:schemeClr val="bg1"/>
                </a:solidFill>
                <a:latin typeface="Nexa Black"/>
              </a:rPr>
              <a:t>Quando falamos de dependência </a:t>
            </a:r>
          </a:p>
          <a:p>
            <a:r>
              <a:rPr lang="pt-BR" sz="1900" dirty="0">
                <a:solidFill>
                  <a:schemeClr val="bg1"/>
                </a:solidFill>
                <a:latin typeface="Nexa Black"/>
              </a:rPr>
              <a:t>normalmente lembramos da dependência do álcool, </a:t>
            </a:r>
          </a:p>
          <a:p>
            <a:r>
              <a:rPr lang="pt-BR" sz="1900" dirty="0">
                <a:solidFill>
                  <a:schemeClr val="bg1"/>
                </a:solidFill>
                <a:latin typeface="Nexa Black"/>
              </a:rPr>
              <a:t>do jogo, da droga ou do dinheiro... </a:t>
            </a:r>
          </a:p>
          <a:p>
            <a:r>
              <a:rPr lang="pt-BR" sz="1900" dirty="0">
                <a:solidFill>
                  <a:schemeClr val="bg1"/>
                </a:solidFill>
                <a:latin typeface="Nexa Black"/>
              </a:rPr>
              <a:t>Sim, estas são dependências um pouco mais sérias, </a:t>
            </a:r>
          </a:p>
          <a:p>
            <a:r>
              <a:rPr lang="pt-BR" sz="1900" dirty="0">
                <a:solidFill>
                  <a:schemeClr val="bg1"/>
                </a:solidFill>
                <a:latin typeface="Nexa Black"/>
              </a:rPr>
              <a:t>mas todos nós temos alguma dependência.</a:t>
            </a:r>
          </a:p>
        </p:txBody>
      </p:sp>
    </p:spTree>
    <p:extLst>
      <p:ext uri="{BB962C8B-B14F-4D97-AF65-F5344CB8AC3E}">
        <p14:creationId xmlns:p14="http://schemas.microsoft.com/office/powerpoint/2010/main" val="726358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Quando falamos de dependência, não necessariamente falamos </a:t>
            </a:r>
          </a:p>
          <a:p>
            <a:r>
              <a:rPr lang="pt-BR" sz="1900" dirty="0">
                <a:solidFill>
                  <a:schemeClr val="bg1"/>
                </a:solidFill>
                <a:latin typeface="Nexa Black"/>
              </a:rPr>
              <a:t>de dependências negativas ou más </a:t>
            </a:r>
          </a:p>
          <a:p>
            <a:r>
              <a:rPr lang="pt-BR" sz="1900" dirty="0">
                <a:solidFill>
                  <a:schemeClr val="bg1"/>
                </a:solidFill>
                <a:latin typeface="Nexa Black"/>
              </a:rPr>
              <a:t>(ter dependência de droga é uma dependência má em sim mesma, </a:t>
            </a:r>
          </a:p>
          <a:p>
            <a:r>
              <a:rPr lang="pt-BR" sz="1900" dirty="0">
                <a:solidFill>
                  <a:schemeClr val="bg1"/>
                </a:solidFill>
                <a:latin typeface="Nexa Black"/>
              </a:rPr>
              <a:t>mas ter dependência para o apostolado, </a:t>
            </a:r>
          </a:p>
          <a:p>
            <a:r>
              <a:rPr lang="pt-BR" sz="1900" dirty="0">
                <a:solidFill>
                  <a:schemeClr val="bg1"/>
                </a:solidFill>
                <a:latin typeface="Nexa Black"/>
              </a:rPr>
              <a:t>pode parecer uma coisa boa, louvável).</a:t>
            </a:r>
          </a:p>
        </p:txBody>
      </p:sp>
    </p:spTree>
    <p:extLst>
      <p:ext uri="{BB962C8B-B14F-4D97-AF65-F5344CB8AC3E}">
        <p14:creationId xmlns:p14="http://schemas.microsoft.com/office/powerpoint/2010/main" val="349204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user\Desktop\gabriel\template\bg-comum.png">
            <a:extLst>
              <a:ext uri="{FF2B5EF4-FFF2-40B4-BE49-F238E27FC236}">
                <a16:creationId xmlns:a16="http://schemas.microsoft.com/office/drawing/2014/main" id="{91BFC4CF-AB31-4E7F-8BF2-A70601EA04DC}"/>
              </a:ext>
            </a:extLst>
          </p:cNvPr>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9" name="Retângulo: Cantos Arredondados 8">
            <a:extLst>
              <a:ext uri="{FF2B5EF4-FFF2-40B4-BE49-F238E27FC236}">
                <a16:creationId xmlns:a16="http://schemas.microsoft.com/office/drawing/2014/main" id="{D1C3AD0D-78BC-4063-BA63-549CC4A251BF}"/>
              </a:ext>
            </a:extLst>
          </p:cNvPr>
          <p:cNvSpPr/>
          <p:nvPr/>
        </p:nvSpPr>
        <p:spPr>
          <a:xfrm>
            <a:off x="674884" y="980728"/>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4" action="ppaction://hlinksldjump"/>
              </a:rPr>
              <a:t>1. Introdução</a:t>
            </a:r>
            <a:endParaRPr lang="pt-BR" sz="2000" b="1" dirty="0">
              <a:solidFill>
                <a:srgbClr val="392113"/>
              </a:solidFill>
              <a:latin typeface="Nexa Black"/>
            </a:endParaRPr>
          </a:p>
        </p:txBody>
      </p:sp>
      <p:sp>
        <p:nvSpPr>
          <p:cNvPr id="11" name="Retângulo: Cantos Arredondados 10">
            <a:extLst>
              <a:ext uri="{FF2B5EF4-FFF2-40B4-BE49-F238E27FC236}">
                <a16:creationId xmlns:a16="http://schemas.microsoft.com/office/drawing/2014/main" id="{AD3C4204-6A77-45A3-9328-B42B22F08C88}"/>
              </a:ext>
            </a:extLst>
          </p:cNvPr>
          <p:cNvSpPr/>
          <p:nvPr/>
        </p:nvSpPr>
        <p:spPr>
          <a:xfrm>
            <a:off x="683568" y="1543270"/>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5" action="ppaction://hlinksldjump"/>
              </a:rPr>
              <a:t>2. As três categorias dos pecadores</a:t>
            </a:r>
            <a:endParaRPr lang="pt-BR" sz="2000" b="1" dirty="0">
              <a:solidFill>
                <a:srgbClr val="392113"/>
              </a:solidFill>
              <a:latin typeface="Nexa Black"/>
            </a:endParaRP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Sumário</a:t>
            </a:r>
          </a:p>
        </p:txBody>
      </p:sp>
      <p:sp>
        <p:nvSpPr>
          <p:cNvPr id="13" name="Retângulo: Cantos Arredondados 12">
            <a:extLst>
              <a:ext uri="{FF2B5EF4-FFF2-40B4-BE49-F238E27FC236}">
                <a16:creationId xmlns:a16="http://schemas.microsoft.com/office/drawing/2014/main" id="{BAC77577-15D2-4117-ABAE-859926CF0806}"/>
              </a:ext>
            </a:extLst>
          </p:cNvPr>
          <p:cNvSpPr/>
          <p:nvPr/>
        </p:nvSpPr>
        <p:spPr>
          <a:xfrm>
            <a:off x="683568" y="2105812"/>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6" action="ppaction://hlinksldjump"/>
              </a:rPr>
              <a:t>3. A </a:t>
            </a:r>
            <a:r>
              <a:rPr lang="pt-BR" sz="2000" b="1" dirty="0" err="1">
                <a:solidFill>
                  <a:srgbClr val="392113"/>
                </a:solidFill>
                <a:latin typeface="Nexa Black"/>
                <a:hlinkClick r:id="rId6" action="ppaction://hlinksldjump"/>
              </a:rPr>
              <a:t>raíz</a:t>
            </a:r>
            <a:r>
              <a:rPr lang="pt-BR" sz="2000" b="1" dirty="0">
                <a:solidFill>
                  <a:srgbClr val="392113"/>
                </a:solidFill>
                <a:latin typeface="Nexa Black"/>
                <a:hlinkClick r:id="rId6" action="ppaction://hlinksldjump"/>
              </a:rPr>
              <a:t> do pecado</a:t>
            </a:r>
            <a:endParaRPr lang="pt-BR" sz="2000" b="1" dirty="0">
              <a:solidFill>
                <a:srgbClr val="392113"/>
              </a:solidFill>
              <a:latin typeface="Nexa Black"/>
            </a:endParaRPr>
          </a:p>
        </p:txBody>
      </p:sp>
      <p:sp>
        <p:nvSpPr>
          <p:cNvPr id="14" name="Retângulo: Cantos Arredondados 13">
            <a:extLst>
              <a:ext uri="{FF2B5EF4-FFF2-40B4-BE49-F238E27FC236}">
                <a16:creationId xmlns:a16="http://schemas.microsoft.com/office/drawing/2014/main" id="{C59EBBBA-00FE-4DC3-880F-8BED6C8E38A3}"/>
              </a:ext>
            </a:extLst>
          </p:cNvPr>
          <p:cNvSpPr/>
          <p:nvPr/>
        </p:nvSpPr>
        <p:spPr>
          <a:xfrm>
            <a:off x="683568" y="2668354"/>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7" action="ppaction://hlinksldjump"/>
              </a:rPr>
              <a:t>4. A cura das emoções</a:t>
            </a:r>
            <a:endParaRPr lang="pt-BR" sz="2000" b="1" dirty="0">
              <a:solidFill>
                <a:srgbClr val="392113"/>
              </a:solidFill>
              <a:latin typeface="Nexa Black"/>
            </a:endParaRPr>
          </a:p>
        </p:txBody>
      </p:sp>
      <p:sp>
        <p:nvSpPr>
          <p:cNvPr id="15" name="Retângulo: Cantos Arredondados 14">
            <a:extLst>
              <a:ext uri="{FF2B5EF4-FFF2-40B4-BE49-F238E27FC236}">
                <a16:creationId xmlns:a16="http://schemas.microsoft.com/office/drawing/2014/main" id="{A5DC3AB4-47F5-432A-AF0F-AC8396901DC5}"/>
              </a:ext>
            </a:extLst>
          </p:cNvPr>
          <p:cNvSpPr/>
          <p:nvPr/>
        </p:nvSpPr>
        <p:spPr>
          <a:xfrm>
            <a:off x="696588" y="3230896"/>
            <a:ext cx="7486600" cy="456795"/>
          </a:xfrm>
          <a:prstGeom prst="roundRect">
            <a:avLst/>
          </a:prstGeom>
          <a:solidFill>
            <a:schemeClr val="bg1"/>
          </a:solidFill>
          <a:ln>
            <a:solidFill>
              <a:srgbClr val="392113"/>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r>
              <a:rPr lang="pt-BR" sz="2000" b="1" dirty="0">
                <a:solidFill>
                  <a:srgbClr val="392113"/>
                </a:solidFill>
                <a:latin typeface="Nexa Black"/>
                <a:hlinkClick r:id="rId8" action="ppaction://hlinksldjump"/>
              </a:rPr>
              <a:t>5. Oração para curar os canais da mente</a:t>
            </a:r>
            <a:endParaRPr lang="pt-BR" sz="2000" b="1" dirty="0">
              <a:solidFill>
                <a:srgbClr val="392113"/>
              </a:solidFill>
              <a:latin typeface="Nexa Black"/>
            </a:endParaRPr>
          </a:p>
        </p:txBody>
      </p:sp>
    </p:spTree>
    <p:extLst>
      <p:ext uri="{BB962C8B-B14F-4D97-AF65-F5344CB8AC3E}">
        <p14:creationId xmlns:p14="http://schemas.microsoft.com/office/powerpoint/2010/main" val="113458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3. A Raiz do pecado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wrap="square"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Mas quando eu não consigo me controlar, </a:t>
            </a:r>
          </a:p>
          <a:p>
            <a:r>
              <a:rPr lang="pt-BR" sz="1900" dirty="0">
                <a:solidFill>
                  <a:schemeClr val="bg1"/>
                </a:solidFill>
                <a:latin typeface="Nexa Black"/>
              </a:rPr>
              <a:t>quer dizer que eu considero o meu apostolado </a:t>
            </a:r>
          </a:p>
          <a:p>
            <a:r>
              <a:rPr lang="pt-BR" sz="1900" dirty="0">
                <a:solidFill>
                  <a:schemeClr val="bg1"/>
                </a:solidFill>
                <a:latin typeface="Nexa Black"/>
              </a:rPr>
              <a:t>acima das coisas que devem ter prioridade, como a oração pessoal, </a:t>
            </a:r>
          </a:p>
          <a:p>
            <a:r>
              <a:rPr lang="pt-BR" sz="1900" dirty="0">
                <a:solidFill>
                  <a:schemeClr val="bg1"/>
                </a:solidFill>
                <a:latin typeface="Nexa Black"/>
              </a:rPr>
              <a:t>minha caminhada espiritual e, assim nós percebemos que muitas vezes</a:t>
            </a:r>
          </a:p>
          <a:p>
            <a:r>
              <a:rPr lang="pt-BR" sz="1900" dirty="0">
                <a:solidFill>
                  <a:schemeClr val="bg1"/>
                </a:solidFill>
                <a:latin typeface="Nexa Black"/>
              </a:rPr>
              <a:t>no centro de nossa vida não tem o Cristo, </a:t>
            </a:r>
          </a:p>
          <a:p>
            <a:r>
              <a:rPr lang="pt-BR" sz="1900" dirty="0">
                <a:solidFill>
                  <a:schemeClr val="bg1"/>
                </a:solidFill>
                <a:latin typeface="Nexa Black"/>
              </a:rPr>
              <a:t>mas “coisas” que fazemos por Ele, não Ele.</a:t>
            </a:r>
          </a:p>
          <a:p>
            <a:endParaRPr lang="pt-BR" sz="1000" dirty="0">
              <a:solidFill>
                <a:schemeClr val="bg1"/>
              </a:solidFill>
              <a:latin typeface="Nexa Black"/>
            </a:endParaRPr>
          </a:p>
          <a:p>
            <a:r>
              <a:rPr lang="pt-BR" sz="1900" dirty="0">
                <a:solidFill>
                  <a:schemeClr val="bg1"/>
                </a:solidFill>
                <a:latin typeface="Nexa Black"/>
              </a:rPr>
              <a:t>Daí nasce o desequilíbrio através de uma dependência que tenho </a:t>
            </a:r>
          </a:p>
          <a:p>
            <a:r>
              <a:rPr lang="pt-BR" sz="1900" dirty="0">
                <a:solidFill>
                  <a:schemeClr val="bg1"/>
                </a:solidFill>
                <a:latin typeface="Nexa Black"/>
              </a:rPr>
              <a:t>de algo particular. Assim, aparecem outras coisas, mas nós não aceitamos </a:t>
            </a:r>
          </a:p>
          <a:p>
            <a:r>
              <a:rPr lang="pt-BR" sz="1900" dirty="0">
                <a:solidFill>
                  <a:schemeClr val="bg1"/>
                </a:solidFill>
                <a:latin typeface="Nexa Black"/>
              </a:rPr>
              <a:t>e aí aparece o pecado: o pecado consiste em não fazer a vontade de Deus.</a:t>
            </a:r>
          </a:p>
        </p:txBody>
      </p:sp>
    </p:spTree>
    <p:extLst>
      <p:ext uri="{BB962C8B-B14F-4D97-AF65-F5344CB8AC3E}">
        <p14:creationId xmlns:p14="http://schemas.microsoft.com/office/powerpoint/2010/main" val="2802319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Passemos para a segunda dimensão da cura espiritual </a:t>
            </a:r>
          </a:p>
          <a:p>
            <a:r>
              <a:rPr lang="pt-BR" sz="1900" dirty="0">
                <a:solidFill>
                  <a:schemeClr val="bg1"/>
                </a:solidFill>
                <a:latin typeface="Nexa Black"/>
              </a:rPr>
              <a:t>que é a cura interior, que podemos chamar de cura psíquica, ou seja, </a:t>
            </a:r>
          </a:p>
          <a:p>
            <a:r>
              <a:rPr lang="pt-BR" sz="1900" dirty="0">
                <a:solidFill>
                  <a:schemeClr val="bg1"/>
                </a:solidFill>
                <a:latin typeface="Nexa Black"/>
              </a:rPr>
              <a:t>cura das nossas emoções. Em </a:t>
            </a:r>
            <a:r>
              <a:rPr lang="pt-BR" sz="1900" i="1" dirty="0">
                <a:solidFill>
                  <a:schemeClr val="bg1"/>
                </a:solidFill>
                <a:latin typeface="Nexa Black"/>
              </a:rPr>
              <a:t>João 10, 10</a:t>
            </a:r>
            <a:r>
              <a:rPr lang="pt-BR" sz="1900" dirty="0">
                <a:solidFill>
                  <a:schemeClr val="bg1"/>
                </a:solidFill>
                <a:latin typeface="Nexa Black"/>
              </a:rPr>
              <a:t>, Jesus diz ter vindo aqui nesta Terra </a:t>
            </a:r>
          </a:p>
          <a:p>
            <a:r>
              <a:rPr lang="pt-BR" sz="1900" dirty="0">
                <a:solidFill>
                  <a:schemeClr val="bg1"/>
                </a:solidFill>
                <a:latin typeface="Nexa Black"/>
              </a:rPr>
              <a:t>para nos dar uma vida e vida abundante, portanto </a:t>
            </a:r>
          </a:p>
          <a:p>
            <a:r>
              <a:rPr lang="pt-BR" sz="1900" dirty="0">
                <a:solidFill>
                  <a:schemeClr val="bg1"/>
                </a:solidFill>
                <a:latin typeface="Nexa Black"/>
              </a:rPr>
              <a:t>que não seja vivida de qualquer forma, </a:t>
            </a:r>
          </a:p>
          <a:p>
            <a:r>
              <a:rPr lang="pt-BR" sz="1900" dirty="0">
                <a:solidFill>
                  <a:schemeClr val="bg1"/>
                </a:solidFill>
                <a:latin typeface="Nexa Black"/>
              </a:rPr>
              <a:t>mas para nos fazer viver na felicidade.</a:t>
            </a:r>
          </a:p>
        </p:txBody>
      </p:sp>
    </p:spTree>
    <p:extLst>
      <p:ext uri="{BB962C8B-B14F-4D97-AF65-F5344CB8AC3E}">
        <p14:creationId xmlns:p14="http://schemas.microsoft.com/office/powerpoint/2010/main" val="4285512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Todos nós somos um pouco desequilibrados. Todos! Por que? </a:t>
            </a:r>
          </a:p>
          <a:p>
            <a:r>
              <a:rPr lang="pt-BR" sz="1900" dirty="0">
                <a:solidFill>
                  <a:schemeClr val="bg1"/>
                </a:solidFill>
                <a:latin typeface="Nexa Black"/>
              </a:rPr>
              <a:t>Porque como ninguém pode falar ser perfeitamente sadio fisicamente, </a:t>
            </a:r>
          </a:p>
          <a:p>
            <a:r>
              <a:rPr lang="pt-BR" sz="1900" dirty="0">
                <a:solidFill>
                  <a:schemeClr val="bg1"/>
                </a:solidFill>
                <a:latin typeface="Nexa Black"/>
              </a:rPr>
              <a:t>assim também ninguém pode falar ser perfeitamente sadio mentalmente. </a:t>
            </a:r>
          </a:p>
          <a:p>
            <a:r>
              <a:rPr lang="pt-BR" sz="1900" dirty="0">
                <a:solidFill>
                  <a:schemeClr val="bg1"/>
                </a:solidFill>
                <a:latin typeface="Nexa Black"/>
              </a:rPr>
              <a:t>Se um tem </a:t>
            </a:r>
            <a:r>
              <a:rPr lang="pt-BR" sz="1900" b="1" dirty="0">
                <a:solidFill>
                  <a:schemeClr val="accent2">
                    <a:lumMod val="60000"/>
                    <a:lumOff val="40000"/>
                  </a:schemeClr>
                </a:solidFill>
                <a:latin typeface="Nexa Black"/>
              </a:rPr>
              <a:t>raiva</a:t>
            </a:r>
            <a:r>
              <a:rPr lang="pt-BR" sz="1900" dirty="0">
                <a:solidFill>
                  <a:schemeClr val="bg1"/>
                </a:solidFill>
                <a:latin typeface="Nexa Black"/>
              </a:rPr>
              <a:t> e percebe que esta ira não é proporcional </a:t>
            </a:r>
          </a:p>
          <a:p>
            <a:r>
              <a:rPr lang="pt-BR" sz="1900" dirty="0">
                <a:solidFill>
                  <a:schemeClr val="bg1"/>
                </a:solidFill>
                <a:latin typeface="Nexa Black"/>
              </a:rPr>
              <a:t>à causa que a provocou, existe um desequilíbrio, </a:t>
            </a:r>
          </a:p>
          <a:p>
            <a:r>
              <a:rPr lang="pt-BR" sz="1900" dirty="0">
                <a:solidFill>
                  <a:schemeClr val="bg1"/>
                </a:solidFill>
                <a:latin typeface="Nexa Black"/>
              </a:rPr>
              <a:t>da mesma forma existe um desequilíbrio se tenho uma fobia </a:t>
            </a:r>
          </a:p>
          <a:p>
            <a:r>
              <a:rPr lang="pt-BR" sz="1900" dirty="0">
                <a:solidFill>
                  <a:schemeClr val="bg1"/>
                </a:solidFill>
                <a:latin typeface="Nexa Black"/>
              </a:rPr>
              <a:t>ou um </a:t>
            </a:r>
            <a:r>
              <a:rPr lang="pt-BR" sz="1900" b="1" dirty="0">
                <a:solidFill>
                  <a:schemeClr val="accent2">
                    <a:lumMod val="60000"/>
                    <a:lumOff val="40000"/>
                  </a:schemeClr>
                </a:solidFill>
                <a:latin typeface="Nexa Black"/>
              </a:rPr>
              <a:t>medo</a:t>
            </a:r>
            <a:r>
              <a:rPr lang="pt-BR" sz="1900" dirty="0">
                <a:solidFill>
                  <a:schemeClr val="bg1"/>
                </a:solidFill>
                <a:latin typeface="Nexa Black"/>
              </a:rPr>
              <a:t> e este medo não é um medo racional.</a:t>
            </a:r>
          </a:p>
        </p:txBody>
      </p:sp>
    </p:spTree>
    <p:extLst>
      <p:ext uri="{BB962C8B-B14F-4D97-AF65-F5344CB8AC3E}">
        <p14:creationId xmlns:p14="http://schemas.microsoft.com/office/powerpoint/2010/main" val="1595007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Certamente, se vemos um leão que corre atrás de nós, </a:t>
            </a:r>
          </a:p>
          <a:p>
            <a:r>
              <a:rPr lang="pt-BR" sz="1900" dirty="0">
                <a:solidFill>
                  <a:schemeClr val="bg1"/>
                </a:solidFill>
                <a:latin typeface="Nexa Black"/>
              </a:rPr>
              <a:t>é normal sentir medo, mas se tenho </a:t>
            </a:r>
            <a:r>
              <a:rPr lang="pt-BR" sz="1900" b="1" dirty="0">
                <a:solidFill>
                  <a:schemeClr val="accent2">
                    <a:lumMod val="60000"/>
                    <a:lumOff val="40000"/>
                  </a:schemeClr>
                </a:solidFill>
                <a:latin typeface="Nexa Black"/>
              </a:rPr>
              <a:t>medo</a:t>
            </a:r>
            <a:r>
              <a:rPr lang="pt-BR" sz="1900" dirty="0">
                <a:solidFill>
                  <a:schemeClr val="bg1"/>
                </a:solidFill>
                <a:latin typeface="Nexa Black"/>
              </a:rPr>
              <a:t> de um inseto inofensivo, </a:t>
            </a:r>
          </a:p>
          <a:p>
            <a:r>
              <a:rPr lang="pt-BR" sz="1900" dirty="0">
                <a:solidFill>
                  <a:schemeClr val="bg1"/>
                </a:solidFill>
                <a:latin typeface="Nexa Black"/>
              </a:rPr>
              <a:t>neste caso existe um desequilíbrio, porque com razão </a:t>
            </a:r>
          </a:p>
          <a:p>
            <a:r>
              <a:rPr lang="pt-BR" sz="1900" dirty="0">
                <a:solidFill>
                  <a:schemeClr val="bg1"/>
                </a:solidFill>
                <a:latin typeface="Nexa Black"/>
              </a:rPr>
              <a:t>eu sei que o inseto não pode fazer nada de mal para mim, </a:t>
            </a:r>
          </a:p>
          <a:p>
            <a:r>
              <a:rPr lang="pt-BR" sz="1900" dirty="0">
                <a:solidFill>
                  <a:schemeClr val="bg1"/>
                </a:solidFill>
                <a:latin typeface="Nexa Black"/>
              </a:rPr>
              <a:t>mas ainda assim eu tenho medo. </a:t>
            </a:r>
          </a:p>
          <a:p>
            <a:r>
              <a:rPr lang="pt-BR" sz="1900" dirty="0">
                <a:solidFill>
                  <a:schemeClr val="bg1"/>
                </a:solidFill>
                <a:latin typeface="Nexa Black"/>
              </a:rPr>
              <a:t>Todos temos medo de algo (avião, navio, falar em público, etc.). </a:t>
            </a:r>
          </a:p>
          <a:p>
            <a:r>
              <a:rPr lang="pt-BR" sz="1900" dirty="0">
                <a:solidFill>
                  <a:schemeClr val="bg1"/>
                </a:solidFill>
                <a:latin typeface="Nexa Black"/>
              </a:rPr>
              <a:t>Medos que não são um sinal de falta de capacidade, </a:t>
            </a:r>
          </a:p>
          <a:p>
            <a:r>
              <a:rPr lang="pt-BR" sz="1900" dirty="0">
                <a:solidFill>
                  <a:schemeClr val="bg1"/>
                </a:solidFill>
                <a:latin typeface="Nexa Black"/>
              </a:rPr>
              <a:t>pois somos capazes, mas que devido a tais medos </a:t>
            </a:r>
          </a:p>
          <a:p>
            <a:r>
              <a:rPr lang="pt-BR" sz="1900" dirty="0">
                <a:solidFill>
                  <a:schemeClr val="bg1"/>
                </a:solidFill>
                <a:latin typeface="Nexa Black"/>
              </a:rPr>
              <a:t>nos tornamos incapazes.</a:t>
            </a:r>
          </a:p>
        </p:txBody>
      </p:sp>
    </p:spTree>
    <p:extLst>
      <p:ext uri="{BB962C8B-B14F-4D97-AF65-F5344CB8AC3E}">
        <p14:creationId xmlns:p14="http://schemas.microsoft.com/office/powerpoint/2010/main" val="567194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Existem muitos </a:t>
            </a:r>
            <a:r>
              <a:rPr lang="pt-BR" sz="1900" b="1" dirty="0">
                <a:solidFill>
                  <a:schemeClr val="accent2">
                    <a:lumMod val="60000"/>
                    <a:lumOff val="40000"/>
                  </a:schemeClr>
                </a:solidFill>
                <a:latin typeface="Nexa Black"/>
              </a:rPr>
              <a:t>sentimentos de culpa </a:t>
            </a:r>
            <a:r>
              <a:rPr lang="pt-BR" sz="1900" dirty="0">
                <a:solidFill>
                  <a:schemeClr val="bg1"/>
                </a:solidFill>
                <a:latin typeface="Nexa Black"/>
              </a:rPr>
              <a:t>em nossa vida que não têm justificativa. </a:t>
            </a:r>
          </a:p>
          <a:p>
            <a:r>
              <a:rPr lang="pt-BR" sz="1900" dirty="0">
                <a:solidFill>
                  <a:schemeClr val="bg1"/>
                </a:solidFill>
                <a:latin typeface="Nexa Black"/>
              </a:rPr>
              <a:t>Não que não devemos nos sentir culpados </a:t>
            </a:r>
          </a:p>
          <a:p>
            <a:r>
              <a:rPr lang="pt-BR" sz="1900" dirty="0">
                <a:solidFill>
                  <a:schemeClr val="bg1"/>
                </a:solidFill>
                <a:latin typeface="Nexa Black"/>
              </a:rPr>
              <a:t>quando existe verdadeiramente uma culpa, porque esta </a:t>
            </a:r>
          </a:p>
          <a:p>
            <a:r>
              <a:rPr lang="pt-BR" sz="1900" dirty="0">
                <a:solidFill>
                  <a:schemeClr val="bg1"/>
                </a:solidFill>
                <a:latin typeface="Nexa Black"/>
              </a:rPr>
              <a:t>é um empurrão para a nossa conversão. Mas quando o sentido de culpa </a:t>
            </a:r>
          </a:p>
          <a:p>
            <a:r>
              <a:rPr lang="pt-BR" sz="1900" dirty="0">
                <a:solidFill>
                  <a:schemeClr val="bg1"/>
                </a:solidFill>
                <a:latin typeface="Nexa Black"/>
              </a:rPr>
              <a:t>se transforma em um bloqueio de ordem psicológica me sinto culpado! </a:t>
            </a:r>
          </a:p>
          <a:p>
            <a:r>
              <a:rPr lang="pt-BR" sz="1900" dirty="0">
                <a:solidFill>
                  <a:schemeClr val="bg1"/>
                </a:solidFill>
                <a:latin typeface="Nexa Black"/>
              </a:rPr>
              <a:t>Aqueles que, por exemplo, foram vítimas de abuso sexual quando pequenos, </a:t>
            </a:r>
          </a:p>
          <a:p>
            <a:r>
              <a:rPr lang="pt-BR" sz="1900" dirty="0">
                <a:solidFill>
                  <a:schemeClr val="bg1"/>
                </a:solidFill>
                <a:latin typeface="Nexa Black"/>
              </a:rPr>
              <a:t>se não forem curados, continuam vivendo com sentimento de culpa. </a:t>
            </a:r>
          </a:p>
          <a:p>
            <a:r>
              <a:rPr lang="pt-BR" sz="1900" dirty="0">
                <a:solidFill>
                  <a:schemeClr val="bg1"/>
                </a:solidFill>
                <a:latin typeface="Nexa Black"/>
              </a:rPr>
              <a:t>E enfim, existem as formas de </a:t>
            </a:r>
            <a:r>
              <a:rPr lang="pt-BR" sz="1900" b="1" dirty="0">
                <a:solidFill>
                  <a:schemeClr val="accent2">
                    <a:lumMod val="60000"/>
                    <a:lumOff val="40000"/>
                  </a:schemeClr>
                </a:solidFill>
                <a:latin typeface="Nexa Black"/>
              </a:rPr>
              <a:t>estresse</a:t>
            </a:r>
            <a:r>
              <a:rPr lang="pt-BR" sz="1900" dirty="0">
                <a:solidFill>
                  <a:schemeClr val="bg1"/>
                </a:solidFill>
                <a:latin typeface="Nexa Black"/>
              </a:rPr>
              <a:t>, todas aquelas tensões </a:t>
            </a:r>
          </a:p>
          <a:p>
            <a:r>
              <a:rPr lang="pt-BR" sz="1900" dirty="0">
                <a:solidFill>
                  <a:schemeClr val="bg1"/>
                </a:solidFill>
                <a:latin typeface="Nexa Black"/>
              </a:rPr>
              <a:t>que podem levar à depressão, todas as ansiedades que carregamos, </a:t>
            </a:r>
          </a:p>
          <a:p>
            <a:r>
              <a:rPr lang="pt-BR" sz="1900" dirty="0">
                <a:solidFill>
                  <a:schemeClr val="bg1"/>
                </a:solidFill>
                <a:latin typeface="Nexa Black"/>
              </a:rPr>
              <a:t>a solidão que sentimos, a tristeza.</a:t>
            </a:r>
          </a:p>
        </p:txBody>
      </p:sp>
    </p:spTree>
    <p:extLst>
      <p:ext uri="{BB962C8B-B14F-4D97-AF65-F5344CB8AC3E}">
        <p14:creationId xmlns:p14="http://schemas.microsoft.com/office/powerpoint/2010/main" val="1150883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Todas essas emoções que precisam ser curadas </a:t>
            </a:r>
          </a:p>
          <a:p>
            <a:r>
              <a:rPr lang="pt-BR" sz="1900" dirty="0">
                <a:solidFill>
                  <a:schemeClr val="bg1"/>
                </a:solidFill>
                <a:latin typeface="Nexa Black"/>
              </a:rPr>
              <a:t>podem ser divididas da seguinte maneira:</a:t>
            </a:r>
          </a:p>
          <a:p>
            <a:endParaRPr lang="pt-BR" sz="1000" dirty="0">
              <a:solidFill>
                <a:schemeClr val="bg1"/>
              </a:solidFill>
              <a:latin typeface="Nexa Black"/>
            </a:endParaRPr>
          </a:p>
          <a:p>
            <a:pPr marL="342900" indent="-342900" algn="l">
              <a:buFont typeface="Wingdings" panose="05000000000000000000" pitchFamily="2" charset="2"/>
              <a:buChar char="v"/>
            </a:pPr>
            <a:r>
              <a:rPr lang="pt-BR" sz="1900" b="1" dirty="0">
                <a:solidFill>
                  <a:schemeClr val="bg1"/>
                </a:solidFill>
                <a:latin typeface="Nexa Black"/>
              </a:rPr>
              <a:t>Raivas e Iras</a:t>
            </a:r>
          </a:p>
          <a:p>
            <a:pPr marL="342900" indent="-342900" algn="l">
              <a:buFont typeface="Wingdings" panose="05000000000000000000" pitchFamily="2" charset="2"/>
              <a:buChar char="v"/>
            </a:pPr>
            <a:r>
              <a:rPr lang="pt-BR" sz="1900" b="1" dirty="0">
                <a:solidFill>
                  <a:schemeClr val="bg1"/>
                </a:solidFill>
                <a:latin typeface="Nexa Black"/>
              </a:rPr>
              <a:t>Medos</a:t>
            </a:r>
          </a:p>
          <a:p>
            <a:pPr marL="342900" indent="-342900" algn="l">
              <a:buFont typeface="Wingdings" panose="05000000000000000000" pitchFamily="2" charset="2"/>
              <a:buChar char="v"/>
            </a:pPr>
            <a:r>
              <a:rPr lang="pt-BR" sz="1900" b="1" dirty="0">
                <a:solidFill>
                  <a:schemeClr val="bg1"/>
                </a:solidFill>
                <a:latin typeface="Nexa Black"/>
              </a:rPr>
              <a:t>Sentimentos de culpa</a:t>
            </a:r>
          </a:p>
          <a:p>
            <a:pPr marL="342900" indent="-342900" algn="l">
              <a:buFont typeface="Wingdings" panose="05000000000000000000" pitchFamily="2" charset="2"/>
              <a:buChar char="v"/>
            </a:pPr>
            <a:r>
              <a:rPr lang="pt-BR" sz="1900" b="1" dirty="0">
                <a:solidFill>
                  <a:schemeClr val="bg1"/>
                </a:solidFill>
                <a:latin typeface="Nexa Black"/>
              </a:rPr>
              <a:t>Ansiedades</a:t>
            </a:r>
          </a:p>
          <a:p>
            <a:pPr algn="l"/>
            <a:endParaRPr lang="pt-BR" sz="1000" b="1" dirty="0">
              <a:solidFill>
                <a:schemeClr val="bg1"/>
              </a:solidFill>
              <a:latin typeface="Nexa Black"/>
            </a:endParaRPr>
          </a:p>
          <a:p>
            <a:r>
              <a:rPr lang="pt-BR" sz="1900" dirty="0">
                <a:solidFill>
                  <a:schemeClr val="bg1"/>
                </a:solidFill>
                <a:latin typeface="Nexa Black"/>
              </a:rPr>
              <a:t>Todas as outras como solidão, tristeza, podem ser inseridas </a:t>
            </a:r>
          </a:p>
          <a:p>
            <a:r>
              <a:rPr lang="pt-BR" sz="1900" dirty="0">
                <a:solidFill>
                  <a:schemeClr val="bg1"/>
                </a:solidFill>
                <a:latin typeface="Nexa Black"/>
              </a:rPr>
              <a:t>em uma destas categorias, porque as raízes principais são a raiva, </a:t>
            </a:r>
          </a:p>
          <a:p>
            <a:r>
              <a:rPr lang="pt-BR" sz="1900" dirty="0">
                <a:solidFill>
                  <a:schemeClr val="bg1"/>
                </a:solidFill>
                <a:latin typeface="Nexa Black"/>
              </a:rPr>
              <a:t>o medo, o senso de culpa e as ansiedades que podemos ligar à falta de perdão. </a:t>
            </a:r>
          </a:p>
          <a:p>
            <a:r>
              <a:rPr lang="pt-BR" sz="1900" dirty="0">
                <a:solidFill>
                  <a:schemeClr val="bg1"/>
                </a:solidFill>
                <a:latin typeface="Nexa Black"/>
              </a:rPr>
              <a:t>A falta de perdão, podemos dizer, está na base de cada ferida que temos.</a:t>
            </a:r>
          </a:p>
        </p:txBody>
      </p:sp>
    </p:spTree>
    <p:extLst>
      <p:ext uri="{BB962C8B-B14F-4D97-AF65-F5344CB8AC3E}">
        <p14:creationId xmlns:p14="http://schemas.microsoft.com/office/powerpoint/2010/main" val="191886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Ira: </a:t>
            </a:r>
            <a:r>
              <a:rPr lang="pt-BR" sz="1900" dirty="0">
                <a:solidFill>
                  <a:schemeClr val="bg1"/>
                </a:solidFill>
                <a:latin typeface="Nexa Black"/>
              </a:rPr>
              <a:t>Podemos ter </a:t>
            </a:r>
            <a:r>
              <a:rPr lang="pt-BR" sz="1900" b="1" dirty="0">
                <a:solidFill>
                  <a:schemeClr val="accent2">
                    <a:lumMod val="60000"/>
                    <a:lumOff val="40000"/>
                  </a:schemeClr>
                </a:solidFill>
                <a:latin typeface="Nexa Black"/>
              </a:rPr>
              <a:t>ira contra nós mesmos </a:t>
            </a:r>
            <a:r>
              <a:rPr lang="pt-BR" sz="1900" dirty="0">
                <a:solidFill>
                  <a:schemeClr val="bg1"/>
                </a:solidFill>
                <a:latin typeface="Nexa Black"/>
              </a:rPr>
              <a:t>que derivam todas as nossas auto rejeições. Eu me desprezo, eu não me aceito, eu não me sinto preparado... complexo de inferioridade. Uma raiva porque tenho errado e erro em algumas coisas que faço. Fico com raiva pelo meu caráter, fico com raiva pela família em que eu nasci, pelo ambiente em que vivo... Portanto, raiva de tudo o que faz de mim aquilo que sou.</a:t>
            </a:r>
          </a:p>
          <a:p>
            <a:pPr algn="just"/>
            <a:endParaRPr lang="pt-BR" sz="1900" dirty="0">
              <a:solidFill>
                <a:schemeClr val="bg1"/>
              </a:solidFill>
              <a:latin typeface="Nexa Black"/>
            </a:endParaRP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3337785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Esta é a ira que tenho contra mim mesmo, uma ira, que muitas vezes </a:t>
            </a:r>
          </a:p>
          <a:p>
            <a:r>
              <a:rPr lang="pt-BR" sz="1900" dirty="0">
                <a:solidFill>
                  <a:schemeClr val="bg1"/>
                </a:solidFill>
                <a:latin typeface="Nexa Black"/>
              </a:rPr>
              <a:t>pode gerar complexos de superioridade. Os complexos de superioridade </a:t>
            </a:r>
          </a:p>
          <a:p>
            <a:r>
              <a:rPr lang="pt-BR" sz="1900" dirty="0">
                <a:solidFill>
                  <a:schemeClr val="bg1"/>
                </a:solidFill>
                <a:latin typeface="Nexa Black"/>
              </a:rPr>
              <a:t>não são mais que complexos de inferioridade mascarados. </a:t>
            </a:r>
          </a:p>
          <a:p>
            <a:r>
              <a:rPr lang="pt-BR" sz="1900" dirty="0">
                <a:solidFill>
                  <a:schemeClr val="bg1"/>
                </a:solidFill>
                <a:latin typeface="Nexa Black"/>
              </a:rPr>
              <a:t>Para escondê-los me esforço e assumo atitudes de superioridade. Aí está a raiz!</a:t>
            </a:r>
          </a:p>
          <a:p>
            <a:r>
              <a:rPr lang="pt-BR" sz="1000" dirty="0">
                <a:solidFill>
                  <a:schemeClr val="bg1"/>
                </a:solidFill>
                <a:latin typeface="Nexa Black"/>
              </a:rPr>
              <a:t> </a:t>
            </a:r>
          </a:p>
          <a:p>
            <a:r>
              <a:rPr lang="pt-BR" sz="1900" dirty="0">
                <a:solidFill>
                  <a:schemeClr val="bg1"/>
                </a:solidFill>
                <a:latin typeface="Nexa Black"/>
              </a:rPr>
              <a:t>Se não sou capaz de argumentação, se não suporto um diálogo, </a:t>
            </a:r>
          </a:p>
          <a:p>
            <a:r>
              <a:rPr lang="pt-BR" sz="1900" dirty="0">
                <a:solidFill>
                  <a:schemeClr val="bg1"/>
                </a:solidFill>
                <a:latin typeface="Nexa Black"/>
              </a:rPr>
              <a:t>é porque tenho medo de perder; e desta forma </a:t>
            </a:r>
          </a:p>
          <a:p>
            <a:r>
              <a:rPr lang="pt-BR" sz="1900" dirty="0">
                <a:solidFill>
                  <a:schemeClr val="bg1"/>
                </a:solidFill>
                <a:latin typeface="Nexa Black"/>
              </a:rPr>
              <a:t>uso a agressividade para me impor. Para fazer entender o meu valor, </a:t>
            </a:r>
          </a:p>
          <a:p>
            <a:r>
              <a:rPr lang="pt-BR" sz="1900" dirty="0">
                <a:solidFill>
                  <a:schemeClr val="bg1"/>
                </a:solidFill>
                <a:latin typeface="Nexa Black"/>
              </a:rPr>
              <a:t>manifesto todos aqueles complexos de superioridade </a:t>
            </a:r>
          </a:p>
          <a:p>
            <a:r>
              <a:rPr lang="pt-BR" sz="1900" dirty="0">
                <a:solidFill>
                  <a:schemeClr val="bg1"/>
                </a:solidFill>
                <a:latin typeface="Nexa Black"/>
              </a:rPr>
              <a:t>que nascem do meu complexo de inferioridade.</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118154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a:t>
            </a:r>
            <a:r>
              <a:rPr lang="pt-BR" sz="1900" b="1" dirty="0">
                <a:solidFill>
                  <a:schemeClr val="accent2">
                    <a:lumMod val="60000"/>
                    <a:lumOff val="40000"/>
                  </a:schemeClr>
                </a:solidFill>
                <a:latin typeface="Nexa Black"/>
              </a:rPr>
              <a:t>ira contra Deus </a:t>
            </a:r>
            <a:r>
              <a:rPr lang="pt-BR" sz="1900" dirty="0">
                <a:solidFill>
                  <a:schemeClr val="bg1"/>
                </a:solidFill>
                <a:latin typeface="Nexa Black"/>
              </a:rPr>
              <a:t>trata-se de uma segunda dimensão da raiva, da ira. </a:t>
            </a:r>
          </a:p>
          <a:p>
            <a:r>
              <a:rPr lang="pt-BR" sz="1900" dirty="0">
                <a:solidFill>
                  <a:schemeClr val="bg1"/>
                </a:solidFill>
                <a:latin typeface="Nexa Black"/>
              </a:rPr>
              <a:t>Não tem nada a ver com orar ou falar muito de Deus. </a:t>
            </a:r>
          </a:p>
          <a:p>
            <a:r>
              <a:rPr lang="pt-BR" sz="1900" dirty="0">
                <a:solidFill>
                  <a:schemeClr val="bg1"/>
                </a:solidFill>
                <a:latin typeface="Nexa Black"/>
              </a:rPr>
              <a:t>Dois psiquiatras, Matthews e Denis </a:t>
            </a:r>
            <a:r>
              <a:rPr lang="pt-BR" sz="1900" dirty="0" err="1">
                <a:solidFill>
                  <a:schemeClr val="bg1"/>
                </a:solidFill>
                <a:latin typeface="Nexa Black"/>
              </a:rPr>
              <a:t>Linn</a:t>
            </a:r>
            <a:r>
              <a:rPr lang="pt-BR" sz="1900" dirty="0">
                <a:solidFill>
                  <a:schemeClr val="bg1"/>
                </a:solidFill>
                <a:latin typeface="Nexa Black"/>
              </a:rPr>
              <a:t>, afirmam </a:t>
            </a:r>
          </a:p>
          <a:p>
            <a:r>
              <a:rPr lang="pt-BR" sz="1900" dirty="0">
                <a:solidFill>
                  <a:schemeClr val="bg1"/>
                </a:solidFill>
                <a:latin typeface="Nexa Black"/>
              </a:rPr>
              <a:t>que qualquer coisa pela qual você não consegue dizer “Graças a Deus”, </a:t>
            </a:r>
          </a:p>
          <a:p>
            <a:r>
              <a:rPr lang="pt-BR" sz="1900" dirty="0">
                <a:solidFill>
                  <a:schemeClr val="bg1"/>
                </a:solidFill>
                <a:latin typeface="Nexa Black"/>
              </a:rPr>
              <a:t>constitui uma ira contra Ele. Por exemplo, não somos capazes </a:t>
            </a:r>
          </a:p>
          <a:p>
            <a:r>
              <a:rPr lang="pt-BR" sz="1900" dirty="0">
                <a:solidFill>
                  <a:schemeClr val="bg1"/>
                </a:solidFill>
                <a:latin typeface="Nexa Black"/>
              </a:rPr>
              <a:t>de render graças pelas coisas que não se encaminham bem. </a:t>
            </a:r>
          </a:p>
          <a:p>
            <a:r>
              <a:rPr lang="pt-BR" sz="1900" dirty="0">
                <a:solidFill>
                  <a:schemeClr val="bg1"/>
                </a:solidFill>
                <a:latin typeface="Nexa Black"/>
              </a:rPr>
              <a:t>Não sabemos agradecer como São Paulo nos sugere: </a:t>
            </a:r>
          </a:p>
          <a:p>
            <a:r>
              <a:rPr lang="pt-BR" sz="1900" b="1" i="1" dirty="0">
                <a:solidFill>
                  <a:schemeClr val="accent6">
                    <a:lumMod val="60000"/>
                    <a:lumOff val="40000"/>
                  </a:schemeClr>
                </a:solidFill>
                <a:latin typeface="Nexa Black"/>
              </a:rPr>
              <a:t>“Em todas as circunstâncias, daí graças...” (1Tes 5, 18)</a:t>
            </a:r>
            <a:r>
              <a:rPr lang="pt-BR" sz="1900" b="1" i="1" dirty="0">
                <a:solidFill>
                  <a:schemeClr val="bg1"/>
                </a:solidFill>
                <a:latin typeface="Nexa Black"/>
              </a:rPr>
              <a:t>, </a:t>
            </a:r>
          </a:p>
          <a:p>
            <a:r>
              <a:rPr lang="pt-BR" sz="1900" dirty="0">
                <a:solidFill>
                  <a:schemeClr val="bg1"/>
                </a:solidFill>
                <a:latin typeface="Nexa Black"/>
              </a:rPr>
              <a:t>crendo que, de tudo, Deus pode tirar um bem.</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2377126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Muitas vezes, vamos diante do Senhor usando máscaras. </a:t>
            </a:r>
          </a:p>
          <a:p>
            <a:r>
              <a:rPr lang="pt-BR" sz="1900" dirty="0">
                <a:solidFill>
                  <a:schemeClr val="bg1"/>
                </a:solidFill>
                <a:latin typeface="Nexa Black"/>
              </a:rPr>
              <a:t>Nos ensinam a deixar todas as nossas tensões fora da porta da capela, </a:t>
            </a:r>
          </a:p>
          <a:p>
            <a:r>
              <a:rPr lang="pt-BR" sz="1900" dirty="0">
                <a:solidFill>
                  <a:schemeClr val="bg1"/>
                </a:solidFill>
                <a:latin typeface="Nexa Black"/>
              </a:rPr>
              <a:t>da Igreja, antes de entrar. Devemos ir diante de Deus como somos,</a:t>
            </a:r>
          </a:p>
          <a:p>
            <a:r>
              <a:rPr lang="pt-BR" sz="1900" dirty="0">
                <a:solidFill>
                  <a:schemeClr val="bg1"/>
                </a:solidFill>
                <a:latin typeface="Nexa Black"/>
              </a:rPr>
              <a:t> medrosos, cheios de tensões... e desafogar n’Ele toda a nossa ira que temos. </a:t>
            </a:r>
          </a:p>
          <a:p>
            <a:r>
              <a:rPr lang="pt-BR" sz="1900" dirty="0">
                <a:solidFill>
                  <a:schemeClr val="bg1"/>
                </a:solidFill>
                <a:latin typeface="Nexa Black"/>
              </a:rPr>
              <a:t>Sim, também a ira que temos contra Ele, de modo a mostrá-la </a:t>
            </a:r>
          </a:p>
          <a:p>
            <a:r>
              <a:rPr lang="pt-BR" sz="1900" dirty="0">
                <a:solidFill>
                  <a:schemeClr val="bg1"/>
                </a:solidFill>
                <a:latin typeface="Nexa Black"/>
              </a:rPr>
              <a:t>à Sua graça para podermos obter a cura.</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225382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1. Introdução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Jesus não veio para curar somente no corpo, </a:t>
            </a:r>
          </a:p>
          <a:p>
            <a:r>
              <a:rPr lang="pt-BR" sz="1900" dirty="0">
                <a:solidFill>
                  <a:schemeClr val="bg1"/>
                </a:solidFill>
                <a:latin typeface="Nexa Black"/>
              </a:rPr>
              <a:t>mas também na alma (</a:t>
            </a:r>
            <a:r>
              <a:rPr lang="pt-BR" sz="1900" i="1" dirty="0" err="1">
                <a:solidFill>
                  <a:schemeClr val="bg1"/>
                </a:solidFill>
                <a:latin typeface="Nexa Black"/>
              </a:rPr>
              <a:t>Mt</a:t>
            </a:r>
            <a:r>
              <a:rPr lang="pt-BR" sz="1900" i="1" dirty="0">
                <a:solidFill>
                  <a:schemeClr val="bg1"/>
                </a:solidFill>
                <a:latin typeface="Nexa Black"/>
              </a:rPr>
              <a:t> 11, 28-30</a:t>
            </a:r>
            <a:r>
              <a:rPr lang="pt-BR" sz="1900" dirty="0">
                <a:solidFill>
                  <a:schemeClr val="bg1"/>
                </a:solidFill>
                <a:latin typeface="Nexa Black"/>
              </a:rPr>
              <a:t>). </a:t>
            </a:r>
          </a:p>
          <a:p>
            <a:r>
              <a:rPr lang="pt-BR" sz="1900" dirty="0">
                <a:solidFill>
                  <a:schemeClr val="bg1"/>
                </a:solidFill>
                <a:latin typeface="Nexa Black"/>
              </a:rPr>
              <a:t>A cura interior que pedimos ao Senhor, </a:t>
            </a:r>
          </a:p>
          <a:p>
            <a:r>
              <a:rPr lang="pt-BR" sz="1900" dirty="0">
                <a:solidFill>
                  <a:schemeClr val="bg1"/>
                </a:solidFill>
                <a:latin typeface="Nexa Black"/>
              </a:rPr>
              <a:t>este encontro que temos com Ele </a:t>
            </a:r>
          </a:p>
          <a:p>
            <a:r>
              <a:rPr lang="pt-BR" sz="1900" dirty="0">
                <a:solidFill>
                  <a:schemeClr val="bg1"/>
                </a:solidFill>
                <a:latin typeface="Nexa Black"/>
              </a:rPr>
              <a:t>pode ser considerado sob quatro aspectos. </a:t>
            </a:r>
          </a:p>
          <a:p>
            <a:endParaRPr lang="pt-BR" sz="1000" dirty="0">
              <a:solidFill>
                <a:schemeClr val="bg1"/>
              </a:solidFill>
              <a:latin typeface="Nexa Black"/>
            </a:endParaRPr>
          </a:p>
          <a:p>
            <a:r>
              <a:rPr lang="pt-BR" sz="1900" dirty="0">
                <a:solidFill>
                  <a:schemeClr val="bg1"/>
                </a:solidFill>
                <a:latin typeface="Nexa Black"/>
              </a:rPr>
              <a:t>São aspectos de que já ouvimos falar várias vezes, não é nenhuma coisa nova:</a:t>
            </a:r>
          </a:p>
          <a:p>
            <a:pPr marL="342900" indent="-342900" algn="l">
              <a:buFont typeface="Wingdings" panose="05000000000000000000" pitchFamily="2" charset="2"/>
              <a:buChar char="v"/>
            </a:pPr>
            <a:r>
              <a:rPr lang="pt-BR" sz="1900" dirty="0">
                <a:solidFill>
                  <a:schemeClr val="bg1"/>
                </a:solidFill>
                <a:latin typeface="Nexa Black"/>
              </a:rPr>
              <a:t>A cura espiritual</a:t>
            </a:r>
          </a:p>
          <a:p>
            <a:pPr marL="342900" indent="-342900" algn="l">
              <a:buFont typeface="Wingdings" panose="05000000000000000000" pitchFamily="2" charset="2"/>
              <a:buChar char="v"/>
            </a:pPr>
            <a:r>
              <a:rPr lang="pt-BR" sz="1900" dirty="0">
                <a:solidFill>
                  <a:schemeClr val="bg1"/>
                </a:solidFill>
                <a:latin typeface="Nexa Black"/>
              </a:rPr>
              <a:t>A cura psíquica</a:t>
            </a:r>
          </a:p>
          <a:p>
            <a:pPr marL="342900" indent="-342900" algn="l">
              <a:buFont typeface="Wingdings" panose="05000000000000000000" pitchFamily="2" charset="2"/>
              <a:buChar char="v"/>
            </a:pPr>
            <a:r>
              <a:rPr lang="pt-BR" sz="1900" dirty="0">
                <a:solidFill>
                  <a:schemeClr val="bg1"/>
                </a:solidFill>
                <a:latin typeface="Nexa Black"/>
              </a:rPr>
              <a:t>A cura física</a:t>
            </a:r>
          </a:p>
          <a:p>
            <a:pPr marL="342900" indent="-342900" algn="l">
              <a:buFont typeface="Wingdings" panose="05000000000000000000" pitchFamily="2" charset="2"/>
              <a:buChar char="v"/>
            </a:pPr>
            <a:r>
              <a:rPr lang="pt-BR" sz="1900" dirty="0">
                <a:solidFill>
                  <a:schemeClr val="bg1"/>
                </a:solidFill>
                <a:latin typeface="Nexa Black"/>
              </a:rPr>
              <a:t>A cura que liberta</a:t>
            </a:r>
          </a:p>
        </p:txBody>
      </p:sp>
    </p:spTree>
    <p:extLst>
      <p:ext uri="{BB962C8B-B14F-4D97-AF65-F5344CB8AC3E}">
        <p14:creationId xmlns:p14="http://schemas.microsoft.com/office/powerpoint/2010/main" val="3320378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Temos tanta </a:t>
            </a:r>
            <a:r>
              <a:rPr lang="pt-BR" sz="1900" b="1" dirty="0">
                <a:solidFill>
                  <a:schemeClr val="accent2">
                    <a:lumMod val="60000"/>
                    <a:lumOff val="40000"/>
                  </a:schemeClr>
                </a:solidFill>
                <a:latin typeface="Nexa Black"/>
              </a:rPr>
              <a:t>ira contra os outros</a:t>
            </a:r>
            <a:r>
              <a:rPr lang="pt-BR" sz="1900" dirty="0">
                <a:solidFill>
                  <a:schemeClr val="bg1"/>
                </a:solidFill>
                <a:latin typeface="Nexa Black"/>
              </a:rPr>
              <a:t>! </a:t>
            </a:r>
          </a:p>
          <a:p>
            <a:r>
              <a:rPr lang="pt-BR" sz="1900" dirty="0">
                <a:solidFill>
                  <a:schemeClr val="bg1"/>
                </a:solidFill>
                <a:latin typeface="Nexa Black"/>
              </a:rPr>
              <a:t>Ira que temos acumulado durante os anos, porque como falamos antes, </a:t>
            </a:r>
          </a:p>
          <a:p>
            <a:r>
              <a:rPr lang="pt-BR" sz="1900" dirty="0">
                <a:solidFill>
                  <a:schemeClr val="bg1"/>
                </a:solidFill>
                <a:latin typeface="Nexa Black"/>
              </a:rPr>
              <a:t>nós começamos a acumular medos, raivas, complexos, </a:t>
            </a:r>
          </a:p>
          <a:p>
            <a:r>
              <a:rPr lang="pt-BR" sz="1900" dirty="0">
                <a:solidFill>
                  <a:schemeClr val="bg1"/>
                </a:solidFill>
                <a:latin typeface="Nexa Black"/>
              </a:rPr>
              <a:t>ainda no ventre de nossa mãe. </a:t>
            </a:r>
          </a:p>
          <a:p>
            <a:endParaRPr lang="pt-BR" sz="1000" dirty="0">
              <a:solidFill>
                <a:schemeClr val="bg1"/>
              </a:solidFill>
              <a:latin typeface="Nexa Black"/>
            </a:endParaRPr>
          </a:p>
          <a:p>
            <a:r>
              <a:rPr lang="pt-BR" sz="1900" dirty="0">
                <a:solidFill>
                  <a:schemeClr val="bg1"/>
                </a:solidFill>
                <a:latin typeface="Nexa Black"/>
              </a:rPr>
              <a:t>Consequentemente as levamos conosco, todas essas emoções, </a:t>
            </a:r>
          </a:p>
          <a:p>
            <a:r>
              <a:rPr lang="pt-BR" sz="1900" dirty="0">
                <a:solidFill>
                  <a:schemeClr val="bg1"/>
                </a:solidFill>
                <a:latin typeface="Nexa Black"/>
              </a:rPr>
              <a:t>essas feridas que acabam moldando nosso comportamento, nossas atitudes, </a:t>
            </a:r>
          </a:p>
          <a:p>
            <a:r>
              <a:rPr lang="pt-BR" sz="1900" dirty="0">
                <a:solidFill>
                  <a:schemeClr val="bg1"/>
                </a:solidFill>
                <a:latin typeface="Nexa Black"/>
              </a:rPr>
              <a:t>o caráter que precisamente é formado por essas emoções, </a:t>
            </a:r>
          </a:p>
          <a:p>
            <a:r>
              <a:rPr lang="pt-BR" sz="1900" dirty="0">
                <a:solidFill>
                  <a:schemeClr val="bg1"/>
                </a:solidFill>
                <a:latin typeface="Nexa Black"/>
              </a:rPr>
              <a:t>também aquelas acontecidas no passado.</a:t>
            </a:r>
          </a:p>
          <a:p>
            <a:pPr algn="just"/>
            <a:endParaRPr lang="pt-BR" sz="1900" dirty="0">
              <a:solidFill>
                <a:schemeClr val="bg1"/>
              </a:solidFill>
              <a:latin typeface="Nexa Black"/>
            </a:endParaRPr>
          </a:p>
        </p:txBody>
      </p:sp>
    </p:spTree>
    <p:extLst>
      <p:ext uri="{BB962C8B-B14F-4D97-AF65-F5344CB8AC3E}">
        <p14:creationId xmlns:p14="http://schemas.microsoft.com/office/powerpoint/2010/main" val="2329199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ira é um instinto positivo em si mesmo, porque sem a ira </a:t>
            </a:r>
          </a:p>
          <a:p>
            <a:r>
              <a:rPr lang="pt-BR" sz="1900" dirty="0">
                <a:solidFill>
                  <a:schemeClr val="bg1"/>
                </a:solidFill>
                <a:latin typeface="Nexa Black"/>
              </a:rPr>
              <a:t>ficaríamos indiferentes diante de cada tipo de situação. </a:t>
            </a:r>
          </a:p>
          <a:p>
            <a:r>
              <a:rPr lang="pt-BR" sz="1900" dirty="0">
                <a:solidFill>
                  <a:schemeClr val="bg1"/>
                </a:solidFill>
                <a:latin typeface="Nexa Black"/>
              </a:rPr>
              <a:t>A ira é quem incita a mudar as coisas, a mudar o que não está certo. </a:t>
            </a:r>
          </a:p>
          <a:p>
            <a:r>
              <a:rPr lang="pt-BR" sz="1900" dirty="0">
                <a:solidFill>
                  <a:schemeClr val="bg1"/>
                </a:solidFill>
                <a:latin typeface="Nexa Black"/>
              </a:rPr>
              <a:t>É quando a ira foge ao meu controle que se torna negativa. </a:t>
            </a:r>
          </a:p>
          <a:p>
            <a:r>
              <a:rPr lang="pt-BR" sz="1900" dirty="0">
                <a:solidFill>
                  <a:schemeClr val="bg1"/>
                </a:solidFill>
                <a:latin typeface="Nexa Black"/>
              </a:rPr>
              <a:t>De fato, Jesus também teve suas iras, Jesus fica bravo com Pedro (</a:t>
            </a:r>
            <a:r>
              <a:rPr lang="pt-BR" sz="1900" i="1" dirty="0" err="1">
                <a:solidFill>
                  <a:schemeClr val="bg1"/>
                </a:solidFill>
                <a:latin typeface="Nexa Black"/>
              </a:rPr>
              <a:t>Mt</a:t>
            </a:r>
            <a:r>
              <a:rPr lang="pt-BR" sz="1900" i="1" dirty="0">
                <a:solidFill>
                  <a:schemeClr val="bg1"/>
                </a:solidFill>
                <a:latin typeface="Nexa Black"/>
              </a:rPr>
              <a:t> 16, 23</a:t>
            </a:r>
            <a:r>
              <a:rPr lang="pt-BR" sz="1900" dirty="0">
                <a:solidFill>
                  <a:schemeClr val="bg1"/>
                </a:solidFill>
                <a:latin typeface="Nexa Black"/>
              </a:rPr>
              <a:t>); </a:t>
            </a:r>
          </a:p>
          <a:p>
            <a:r>
              <a:rPr lang="pt-BR" sz="1900" dirty="0">
                <a:solidFill>
                  <a:schemeClr val="bg1"/>
                </a:solidFill>
                <a:latin typeface="Nexa Black"/>
              </a:rPr>
              <a:t>Ele fica com raiva com Fariseus, os Escribas, os Saduceus...</a:t>
            </a:r>
          </a:p>
        </p:txBody>
      </p:sp>
    </p:spTree>
    <p:extLst>
      <p:ext uri="{BB962C8B-B14F-4D97-AF65-F5344CB8AC3E}">
        <p14:creationId xmlns:p14="http://schemas.microsoft.com/office/powerpoint/2010/main" val="1214143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ira de Jesus não era uma fraqueza, </a:t>
            </a:r>
          </a:p>
          <a:p>
            <a:r>
              <a:rPr lang="pt-BR" sz="1900" dirty="0">
                <a:solidFill>
                  <a:schemeClr val="bg1"/>
                </a:solidFill>
                <a:latin typeface="Nexa Black"/>
              </a:rPr>
              <a:t>porque Jesus não peca, era uma figura de linguagem </a:t>
            </a:r>
          </a:p>
          <a:p>
            <a:r>
              <a:rPr lang="pt-BR" sz="1900" dirty="0">
                <a:solidFill>
                  <a:schemeClr val="bg1"/>
                </a:solidFill>
                <a:latin typeface="Nexa Black"/>
              </a:rPr>
              <a:t>com a qual Ele queria passar uma mensagem.</a:t>
            </a:r>
          </a:p>
          <a:p>
            <a:endParaRPr lang="pt-BR" sz="1000" dirty="0">
              <a:solidFill>
                <a:schemeClr val="bg1"/>
              </a:solidFill>
              <a:latin typeface="Nexa Black"/>
            </a:endParaRPr>
          </a:p>
          <a:p>
            <a:r>
              <a:rPr lang="pt-BR" sz="1900" dirty="0">
                <a:solidFill>
                  <a:schemeClr val="bg1"/>
                </a:solidFill>
                <a:latin typeface="Nexa Black"/>
              </a:rPr>
              <a:t>É como uma mãe que fica brava com o filho. Não tem nada de errado </a:t>
            </a:r>
          </a:p>
          <a:p>
            <a:r>
              <a:rPr lang="pt-BR" sz="1900" dirty="0">
                <a:solidFill>
                  <a:schemeClr val="bg1"/>
                </a:solidFill>
                <a:latin typeface="Nexa Black"/>
              </a:rPr>
              <a:t>quando a ira não gera a perda do controle dos nervos, </a:t>
            </a:r>
          </a:p>
          <a:p>
            <a:r>
              <a:rPr lang="pt-BR" sz="1900" dirty="0">
                <a:solidFill>
                  <a:schemeClr val="bg1"/>
                </a:solidFill>
                <a:latin typeface="Nexa Black"/>
              </a:rPr>
              <a:t>até não chegar ao histerismo.</a:t>
            </a:r>
          </a:p>
          <a:p>
            <a:endParaRPr lang="pt-BR" sz="1000" dirty="0">
              <a:solidFill>
                <a:schemeClr val="bg1"/>
              </a:solidFill>
              <a:latin typeface="Nexa Black"/>
            </a:endParaRPr>
          </a:p>
          <a:p>
            <a:r>
              <a:rPr lang="pt-BR" sz="1900" dirty="0">
                <a:solidFill>
                  <a:schemeClr val="bg1"/>
                </a:solidFill>
                <a:latin typeface="Nexa Black"/>
              </a:rPr>
              <a:t>Falamos aqui daquelas iras que todos temos, </a:t>
            </a:r>
          </a:p>
          <a:p>
            <a:r>
              <a:rPr lang="pt-BR" sz="1900" dirty="0">
                <a:solidFill>
                  <a:schemeClr val="bg1"/>
                </a:solidFill>
                <a:latin typeface="Nexa Black"/>
              </a:rPr>
              <a:t>que podem derivar do passado e estão presentes como feridas.</a:t>
            </a:r>
          </a:p>
        </p:txBody>
      </p:sp>
    </p:spTree>
    <p:extLst>
      <p:ext uri="{BB962C8B-B14F-4D97-AF65-F5344CB8AC3E}">
        <p14:creationId xmlns:p14="http://schemas.microsoft.com/office/powerpoint/2010/main" val="3335634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Medo: </a:t>
            </a:r>
            <a:r>
              <a:rPr lang="pt-BR" sz="1900" dirty="0">
                <a:solidFill>
                  <a:schemeClr val="bg1"/>
                </a:solidFill>
                <a:latin typeface="Nexa Black"/>
              </a:rPr>
              <a:t>O medo é a mais comum entre as feridas que levamos! Trata-se de feridas de todo tipo. Alguns exemplos nos ajudam a entender  como estes medos podem ter raiz no passado. Por exemplo, o caso de uma garota entre 14 e 15 anos que tinha um medo enorme de água: para beber, ela fechava os olhos porque não podia ver a água. A água para ela era uma coisa terrível, apavorava-a. Voltando ao passado descobriu-se que esta garota quando ainda estava no ventre, sua mãe quase morreu afogada. No seu subconsciente, revivia esse episódio. Uma vez encontrada a raiz e curado a raiz, essa garota curou esse medo. </a:t>
            </a:r>
          </a:p>
        </p:txBody>
      </p:sp>
    </p:spTree>
    <p:extLst>
      <p:ext uri="{BB962C8B-B14F-4D97-AF65-F5344CB8AC3E}">
        <p14:creationId xmlns:p14="http://schemas.microsoft.com/office/powerpoint/2010/main" val="632083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Todos nós temos medo. O medo em si mesmo é um instinto bom, </a:t>
            </a:r>
          </a:p>
          <a:p>
            <a:r>
              <a:rPr lang="pt-BR" sz="1900" dirty="0">
                <a:solidFill>
                  <a:schemeClr val="bg1"/>
                </a:solidFill>
                <a:latin typeface="Nexa Black"/>
              </a:rPr>
              <a:t>que Deus nos deu para garantir a nossa sobrevivência. </a:t>
            </a:r>
          </a:p>
          <a:p>
            <a:r>
              <a:rPr lang="pt-BR" sz="1900" dirty="0">
                <a:solidFill>
                  <a:schemeClr val="bg1"/>
                </a:solidFill>
                <a:latin typeface="Nexa Black"/>
              </a:rPr>
              <a:t>Imaginemos se não tivéssemos medo algum. </a:t>
            </a:r>
          </a:p>
          <a:p>
            <a:r>
              <a:rPr lang="pt-BR" sz="1900" dirty="0">
                <a:solidFill>
                  <a:schemeClr val="bg1"/>
                </a:solidFill>
                <a:latin typeface="Nexa Black"/>
              </a:rPr>
              <a:t>Iríamos entre as chamas, nos jogaríamos do telhado, etc. </a:t>
            </a:r>
          </a:p>
          <a:p>
            <a:r>
              <a:rPr lang="pt-BR" sz="1900" dirty="0">
                <a:solidFill>
                  <a:schemeClr val="bg1"/>
                </a:solidFill>
                <a:latin typeface="Nexa Black"/>
              </a:rPr>
              <a:t>É o medo que nos salva do arriscar demais, também do perigo de vida. </a:t>
            </a:r>
          </a:p>
          <a:p>
            <a:endParaRPr lang="pt-BR" sz="1000" dirty="0">
              <a:solidFill>
                <a:schemeClr val="bg1"/>
              </a:solidFill>
              <a:latin typeface="Nexa Black"/>
            </a:endParaRPr>
          </a:p>
          <a:p>
            <a:r>
              <a:rPr lang="pt-BR" sz="1900" dirty="0">
                <a:solidFill>
                  <a:schemeClr val="bg1"/>
                </a:solidFill>
                <a:latin typeface="Nexa Black"/>
              </a:rPr>
              <a:t>O problema está quando este medo foge ao nosso controle </a:t>
            </a:r>
          </a:p>
          <a:p>
            <a:r>
              <a:rPr lang="pt-BR" sz="1900" dirty="0">
                <a:solidFill>
                  <a:schemeClr val="bg1"/>
                </a:solidFill>
                <a:latin typeface="Nexa Black"/>
              </a:rPr>
              <a:t>e nos impede de fazer muitas coisas que sabemos fazer. </a:t>
            </a:r>
          </a:p>
          <a:p>
            <a:r>
              <a:rPr lang="pt-BR" sz="1900" dirty="0">
                <a:solidFill>
                  <a:schemeClr val="bg1"/>
                </a:solidFill>
                <a:latin typeface="Nexa Black"/>
              </a:rPr>
              <a:t>Temos medo até dos carismas, medo da missão, medo das falências, </a:t>
            </a:r>
          </a:p>
          <a:p>
            <a:r>
              <a:rPr lang="pt-BR" sz="1900" dirty="0">
                <a:solidFill>
                  <a:schemeClr val="bg1"/>
                </a:solidFill>
                <a:latin typeface="Nexa Black"/>
              </a:rPr>
              <a:t>do que os outros possam falar de nós e todos estes medos </a:t>
            </a:r>
          </a:p>
          <a:p>
            <a:r>
              <a:rPr lang="pt-BR" sz="1900" dirty="0">
                <a:solidFill>
                  <a:schemeClr val="bg1"/>
                </a:solidFill>
                <a:latin typeface="Nexa Black"/>
              </a:rPr>
              <a:t>nos impedem de ir a frente, nos impedem de nos deixar nas mãos do Senhor </a:t>
            </a:r>
          </a:p>
          <a:p>
            <a:r>
              <a:rPr lang="pt-BR" sz="1900" dirty="0">
                <a:solidFill>
                  <a:schemeClr val="bg1"/>
                </a:solidFill>
                <a:latin typeface="Nexa Black"/>
              </a:rPr>
              <a:t>para sermos usados como instrumentos. </a:t>
            </a:r>
          </a:p>
        </p:txBody>
      </p:sp>
    </p:spTree>
    <p:extLst>
      <p:ext uri="{BB962C8B-B14F-4D97-AF65-F5344CB8AC3E}">
        <p14:creationId xmlns:p14="http://schemas.microsoft.com/office/powerpoint/2010/main" val="410731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Sentimentos de culpa: </a:t>
            </a:r>
            <a:r>
              <a:rPr lang="pt-BR" sz="1900" dirty="0">
                <a:solidFill>
                  <a:schemeClr val="bg1"/>
                </a:solidFill>
                <a:latin typeface="Nexa Black"/>
              </a:rPr>
              <a:t>Não falamos aqui da culpa (se pequei, tenho que assumir o meu pecado), mas do sentimento de culpa. A realidade da culpa é aquilo que faz São Paulo falar: </a:t>
            </a:r>
            <a:r>
              <a:rPr lang="pt-BR" sz="1900" i="1" dirty="0">
                <a:solidFill>
                  <a:schemeClr val="bg1"/>
                </a:solidFill>
                <a:latin typeface="Nexa Black"/>
              </a:rPr>
              <a:t>“Em mim existe uma lei que não me deixa fazer o bem que quero, mas o mal que não quero”</a:t>
            </a:r>
            <a:r>
              <a:rPr lang="pt-BR" sz="1900" dirty="0">
                <a:solidFill>
                  <a:schemeClr val="bg1"/>
                </a:solidFill>
                <a:latin typeface="Nexa Black"/>
              </a:rPr>
              <a:t>. Esta é a culpa! Os sentimentos de culpa, ao invés, consistem em fazer eu me sentir culpado quando na realidade não sou, porém eu digo para mim mesmo: “Deus perdoa o meu pecado, mas eu ainda vivo o meu pecado!”. Temos aqui uma grande ferida psicológica. </a:t>
            </a:r>
          </a:p>
        </p:txBody>
      </p:sp>
    </p:spTree>
    <p:extLst>
      <p:ext uri="{BB962C8B-B14F-4D97-AF65-F5344CB8AC3E}">
        <p14:creationId xmlns:p14="http://schemas.microsoft.com/office/powerpoint/2010/main" val="3653250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Estes sentimentos podem se transformar em escrúpulos, </a:t>
            </a:r>
          </a:p>
          <a:p>
            <a:r>
              <a:rPr lang="pt-BR" sz="1900" dirty="0">
                <a:solidFill>
                  <a:schemeClr val="bg1"/>
                </a:solidFill>
                <a:latin typeface="Nexa Black"/>
              </a:rPr>
              <a:t>ou talvez em depressão, em obsessão... Se Deus me perdoa </a:t>
            </a:r>
          </a:p>
          <a:p>
            <a:r>
              <a:rPr lang="pt-BR" sz="1900" dirty="0">
                <a:solidFill>
                  <a:schemeClr val="bg1"/>
                </a:solidFill>
                <a:latin typeface="Nexa Black"/>
              </a:rPr>
              <a:t>eu já não sou culpado. O demônio tenta e consegue, com certa facilidade, </a:t>
            </a:r>
          </a:p>
          <a:p>
            <a:r>
              <a:rPr lang="pt-BR" sz="1900" dirty="0">
                <a:solidFill>
                  <a:schemeClr val="bg1"/>
                </a:solidFill>
                <a:latin typeface="Nexa Black"/>
              </a:rPr>
              <a:t>nos convencer de que Deus já não nos ama. “Deus me ama!” </a:t>
            </a:r>
          </a:p>
          <a:p>
            <a:endParaRPr lang="pt-BR" sz="1000" dirty="0">
              <a:solidFill>
                <a:schemeClr val="bg1"/>
              </a:solidFill>
              <a:latin typeface="Nexa Black"/>
            </a:endParaRPr>
          </a:p>
          <a:p>
            <a:r>
              <a:rPr lang="pt-BR" sz="1900" dirty="0">
                <a:solidFill>
                  <a:schemeClr val="bg1"/>
                </a:solidFill>
                <a:latin typeface="Nexa Black"/>
              </a:rPr>
              <a:t>A caminhada para a cura começa aqui. Não no falar, “eu sou um pecador”, </a:t>
            </a:r>
          </a:p>
          <a:p>
            <a:r>
              <a:rPr lang="pt-BR" sz="1900" dirty="0">
                <a:solidFill>
                  <a:schemeClr val="bg1"/>
                </a:solidFill>
                <a:latin typeface="Nexa Black"/>
              </a:rPr>
              <a:t>mas no falar: “Deus me ama, Ele perdoa o meu pecado”. </a:t>
            </a:r>
          </a:p>
          <a:p>
            <a:r>
              <a:rPr lang="pt-BR" sz="1900" dirty="0">
                <a:solidFill>
                  <a:schemeClr val="bg1"/>
                </a:solidFill>
                <a:latin typeface="Nexa Black"/>
              </a:rPr>
              <a:t>Uma vez que Deus me ama, tento não pecar mais, </a:t>
            </a:r>
          </a:p>
          <a:p>
            <a:r>
              <a:rPr lang="pt-BR" sz="1900" dirty="0">
                <a:solidFill>
                  <a:schemeClr val="bg1"/>
                </a:solidFill>
                <a:latin typeface="Nexa Black"/>
              </a:rPr>
              <a:t>porque o amor deve ser respondido com amor.</a:t>
            </a:r>
          </a:p>
        </p:txBody>
      </p:sp>
    </p:spTree>
    <p:extLst>
      <p:ext uri="{BB962C8B-B14F-4D97-AF65-F5344CB8AC3E}">
        <p14:creationId xmlns:p14="http://schemas.microsoft.com/office/powerpoint/2010/main" val="192769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Ansiedades: </a:t>
            </a:r>
            <a:r>
              <a:rPr lang="pt-BR" sz="1900" dirty="0">
                <a:solidFill>
                  <a:schemeClr val="bg1"/>
                </a:solidFill>
                <a:latin typeface="Nexa Black"/>
              </a:rPr>
              <a:t>Uma quarta ferida é determinada por todas aquelas ansiedades que temos: tensões, estresse... Cada pessoa certamente tem suas ansiedades, as suas angústias. E por que não? Jesus tinha também suas angústias.  Precisamente quando chora sobre Jerusalém; quando suava sangue pelo medo, suava sangue por todas as suas ansiedades que sentia no momento que antecedia sua paixão. Também temos ansiedades: para com nossa família, para com nossa comunidade, por todos os problemas que temos que enfrentar, pelos pecados que cometemos... as ansiedades existem! É inútil pôr uma máscara. Mas, sabemos enfrentá-las? Não sozinhos, mas com Jesus?</a:t>
            </a:r>
          </a:p>
        </p:txBody>
      </p:sp>
    </p:spTree>
    <p:extLst>
      <p:ext uri="{BB962C8B-B14F-4D97-AF65-F5344CB8AC3E}">
        <p14:creationId xmlns:p14="http://schemas.microsoft.com/office/powerpoint/2010/main" val="3823898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Antes de tudo, temos que investigar o passado. </a:t>
            </a:r>
          </a:p>
          <a:p>
            <a:r>
              <a:rPr lang="pt-BR" sz="1900" dirty="0">
                <a:solidFill>
                  <a:schemeClr val="bg1"/>
                </a:solidFill>
                <a:latin typeface="Nexa Black"/>
              </a:rPr>
              <a:t>Existe um passado histórico que é passado, mas existe um passado </a:t>
            </a:r>
          </a:p>
          <a:p>
            <a:r>
              <a:rPr lang="pt-BR" sz="1900" dirty="0">
                <a:solidFill>
                  <a:schemeClr val="bg1"/>
                </a:solidFill>
                <a:latin typeface="Nexa Black"/>
              </a:rPr>
              <a:t>que é presente. Não escavemos o passado histórico, mas o passado </a:t>
            </a:r>
          </a:p>
          <a:p>
            <a:r>
              <a:rPr lang="pt-BR" sz="1900" dirty="0">
                <a:solidFill>
                  <a:schemeClr val="bg1"/>
                </a:solidFill>
                <a:latin typeface="Nexa Black"/>
              </a:rPr>
              <a:t>que apesar dos anos, ainda dá choques. Do passado que ainda vive em nós. </a:t>
            </a:r>
          </a:p>
          <a:p>
            <a:endParaRPr lang="pt-BR" sz="1000" dirty="0">
              <a:solidFill>
                <a:schemeClr val="bg1"/>
              </a:solidFill>
              <a:latin typeface="Nexa Black"/>
            </a:endParaRPr>
          </a:p>
          <a:p>
            <a:r>
              <a:rPr lang="pt-BR" sz="1900" dirty="0">
                <a:solidFill>
                  <a:schemeClr val="bg1"/>
                </a:solidFill>
                <a:latin typeface="Nexa Black"/>
              </a:rPr>
              <a:t>Na nossa mente existe o consciente e o subconsciente: </a:t>
            </a:r>
          </a:p>
          <a:p>
            <a:r>
              <a:rPr lang="pt-BR" sz="1900" dirty="0">
                <a:solidFill>
                  <a:schemeClr val="bg1"/>
                </a:solidFill>
                <a:latin typeface="Nexa Black"/>
              </a:rPr>
              <a:t>o consciente é tudo o que lembramos; </a:t>
            </a:r>
          </a:p>
          <a:p>
            <a:r>
              <a:rPr lang="pt-BR" sz="1900" dirty="0">
                <a:solidFill>
                  <a:schemeClr val="bg1"/>
                </a:solidFill>
                <a:latin typeface="Nexa Black"/>
              </a:rPr>
              <a:t>o subconsciente é aquilo que não lembramos claramente, </a:t>
            </a:r>
          </a:p>
          <a:p>
            <a:r>
              <a:rPr lang="pt-BR" sz="1900" dirty="0">
                <a:solidFill>
                  <a:schemeClr val="bg1"/>
                </a:solidFill>
                <a:latin typeface="Nexa Black"/>
              </a:rPr>
              <a:t>Todavia, seja consciente ou subconsciente, </a:t>
            </a:r>
          </a:p>
          <a:p>
            <a:r>
              <a:rPr lang="pt-BR" sz="1900" dirty="0">
                <a:solidFill>
                  <a:schemeClr val="bg1"/>
                </a:solidFill>
                <a:latin typeface="Nexa Black"/>
              </a:rPr>
              <a:t>estão ainda atuando naquilo que estou fazendo, </a:t>
            </a:r>
          </a:p>
          <a:p>
            <a:r>
              <a:rPr lang="pt-BR" sz="1900" dirty="0">
                <a:solidFill>
                  <a:schemeClr val="bg1"/>
                </a:solidFill>
                <a:latin typeface="Nexa Black"/>
              </a:rPr>
              <a:t>condicionam meu comportamento. </a:t>
            </a:r>
          </a:p>
          <a:p>
            <a:r>
              <a:rPr lang="pt-BR" sz="1900" dirty="0">
                <a:solidFill>
                  <a:schemeClr val="bg1"/>
                </a:solidFill>
                <a:latin typeface="Nexa Black"/>
              </a:rPr>
              <a:t>Desta forma temos que colocar em ordem nosso passado.</a:t>
            </a:r>
          </a:p>
        </p:txBody>
      </p:sp>
    </p:spTree>
    <p:extLst>
      <p:ext uri="{BB962C8B-B14F-4D97-AF65-F5344CB8AC3E}">
        <p14:creationId xmlns:p14="http://schemas.microsoft.com/office/powerpoint/2010/main" val="3705196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Devemos deixar que o Senhor toque as feridas do nosso passado, </a:t>
            </a:r>
          </a:p>
          <a:p>
            <a:r>
              <a:rPr lang="pt-BR" sz="1900" dirty="0">
                <a:solidFill>
                  <a:schemeClr val="bg1"/>
                </a:solidFill>
                <a:latin typeface="Nexa Black"/>
              </a:rPr>
              <a:t>começando  precisamente no momento da concepção. </a:t>
            </a:r>
          </a:p>
          <a:p>
            <a:r>
              <a:rPr lang="pt-BR" sz="1900" dirty="0">
                <a:solidFill>
                  <a:schemeClr val="bg1"/>
                </a:solidFill>
                <a:latin typeface="Nexa Black"/>
              </a:rPr>
              <a:t>Quantas crianças nascem hoje e que foram concebidas </a:t>
            </a:r>
          </a:p>
          <a:p>
            <a:r>
              <a:rPr lang="pt-BR" sz="1900" dirty="0">
                <a:solidFill>
                  <a:schemeClr val="bg1"/>
                </a:solidFill>
                <a:latin typeface="Nexa Black"/>
              </a:rPr>
              <a:t>numa atmosfera diferente do amor. </a:t>
            </a:r>
          </a:p>
          <a:p>
            <a:endParaRPr lang="pt-BR" sz="1000" dirty="0">
              <a:solidFill>
                <a:schemeClr val="bg1"/>
              </a:solidFill>
              <a:latin typeface="Nexa Black"/>
            </a:endParaRPr>
          </a:p>
          <a:p>
            <a:r>
              <a:rPr lang="pt-BR" sz="1900" dirty="0">
                <a:solidFill>
                  <a:schemeClr val="bg1"/>
                </a:solidFill>
                <a:latin typeface="Nexa Black"/>
              </a:rPr>
              <a:t>Isso deixa marcas que continuam a influir sobre ela </a:t>
            </a:r>
          </a:p>
          <a:p>
            <a:r>
              <a:rPr lang="pt-BR" sz="1900" dirty="0">
                <a:solidFill>
                  <a:schemeClr val="bg1"/>
                </a:solidFill>
                <a:latin typeface="Nexa Black"/>
              </a:rPr>
              <a:t>e também no seu caráter, uma vez adulta.</a:t>
            </a:r>
          </a:p>
        </p:txBody>
      </p:sp>
    </p:spTree>
    <p:extLst>
      <p:ext uri="{BB962C8B-B14F-4D97-AF65-F5344CB8AC3E}">
        <p14:creationId xmlns:p14="http://schemas.microsoft.com/office/powerpoint/2010/main" val="293158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1. Introdução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Por </a:t>
            </a:r>
            <a:r>
              <a:rPr lang="pt-BR" sz="1900" b="1" dirty="0">
                <a:solidFill>
                  <a:schemeClr val="accent2">
                    <a:lumMod val="60000"/>
                    <a:lumOff val="40000"/>
                  </a:schemeClr>
                </a:solidFill>
                <a:latin typeface="Nexa Black"/>
              </a:rPr>
              <a:t>cura espiritual</a:t>
            </a:r>
            <a:r>
              <a:rPr lang="pt-BR" sz="1900" dirty="0">
                <a:solidFill>
                  <a:schemeClr val="bg1"/>
                </a:solidFill>
                <a:latin typeface="Nexa Black"/>
              </a:rPr>
              <a:t>, não entendemos somente a cura dos pecados, </a:t>
            </a:r>
          </a:p>
          <a:p>
            <a:r>
              <a:rPr lang="pt-BR" sz="1900" dirty="0">
                <a:solidFill>
                  <a:schemeClr val="bg1"/>
                </a:solidFill>
                <a:latin typeface="Nexa Black"/>
              </a:rPr>
              <a:t>mas, também, das raízes do pecado.</a:t>
            </a:r>
          </a:p>
          <a:p>
            <a:endParaRPr lang="pt-BR" sz="1000" dirty="0">
              <a:solidFill>
                <a:schemeClr val="bg1"/>
              </a:solidFill>
              <a:latin typeface="Nexa Black"/>
            </a:endParaRPr>
          </a:p>
          <a:p>
            <a:r>
              <a:rPr lang="pt-BR" sz="1900" dirty="0">
                <a:solidFill>
                  <a:schemeClr val="bg1"/>
                </a:solidFill>
                <a:latin typeface="Nexa Black"/>
              </a:rPr>
              <a:t>A </a:t>
            </a:r>
            <a:r>
              <a:rPr lang="pt-BR" sz="1900" b="1" dirty="0">
                <a:solidFill>
                  <a:schemeClr val="accent2">
                    <a:lumMod val="60000"/>
                    <a:lumOff val="40000"/>
                  </a:schemeClr>
                </a:solidFill>
                <a:latin typeface="Nexa Black"/>
              </a:rPr>
              <a:t>cura psíquica </a:t>
            </a:r>
            <a:r>
              <a:rPr lang="pt-BR" sz="1900" dirty="0">
                <a:solidFill>
                  <a:schemeClr val="bg1"/>
                </a:solidFill>
                <a:latin typeface="Nexa Black"/>
              </a:rPr>
              <a:t>é aquela que geralmente chamamos de cura interior; </a:t>
            </a:r>
          </a:p>
          <a:p>
            <a:r>
              <a:rPr lang="pt-BR" sz="1900" dirty="0">
                <a:solidFill>
                  <a:schemeClr val="bg1"/>
                </a:solidFill>
                <a:latin typeface="Nexa Black"/>
              </a:rPr>
              <a:t>portanto, a cura de todas as nossas emoções: </a:t>
            </a:r>
          </a:p>
          <a:p>
            <a:r>
              <a:rPr lang="pt-BR" sz="1900" dirty="0">
                <a:solidFill>
                  <a:schemeClr val="bg1"/>
                </a:solidFill>
                <a:latin typeface="Nexa Black"/>
              </a:rPr>
              <a:t>medo, raiva, solidão, tensões de cada tipo, estresse na vida, </a:t>
            </a:r>
          </a:p>
          <a:p>
            <a:r>
              <a:rPr lang="pt-BR" sz="1900" dirty="0">
                <a:solidFill>
                  <a:schemeClr val="bg1"/>
                </a:solidFill>
                <a:latin typeface="Nexa Black"/>
              </a:rPr>
              <a:t>todos esses desequilíbrios das nossas emoções.</a:t>
            </a:r>
          </a:p>
        </p:txBody>
      </p:sp>
    </p:spTree>
    <p:extLst>
      <p:ext uri="{BB962C8B-B14F-4D97-AF65-F5344CB8AC3E}">
        <p14:creationId xmlns:p14="http://schemas.microsoft.com/office/powerpoint/2010/main" val="4018843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4. A cura das emoções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Todo o passado pode influenciar no nosso presente. </a:t>
            </a:r>
          </a:p>
          <a:p>
            <a:r>
              <a:rPr lang="pt-BR" sz="1900" dirty="0">
                <a:solidFill>
                  <a:schemeClr val="bg1"/>
                </a:solidFill>
                <a:latin typeface="Nexa Black"/>
              </a:rPr>
              <a:t>Por exemplo: se no momento do nascimento, </a:t>
            </a:r>
          </a:p>
          <a:p>
            <a:r>
              <a:rPr lang="pt-BR" sz="1900" dirty="0">
                <a:solidFill>
                  <a:schemeClr val="bg1"/>
                </a:solidFill>
                <a:latin typeface="Nexa Black"/>
              </a:rPr>
              <a:t>o pai ou a mãe rejeita a sexualidade da criança,</a:t>
            </a:r>
          </a:p>
          <a:p>
            <a:r>
              <a:rPr lang="pt-BR" sz="1900" dirty="0">
                <a:solidFill>
                  <a:schemeClr val="bg1"/>
                </a:solidFill>
                <a:latin typeface="Nexa Black"/>
              </a:rPr>
              <a:t>neste momento o neonato não se sente aceito. </a:t>
            </a:r>
          </a:p>
          <a:p>
            <a:endParaRPr lang="pt-BR" sz="1000" dirty="0">
              <a:solidFill>
                <a:schemeClr val="bg1"/>
              </a:solidFill>
              <a:latin typeface="Nexa Black"/>
            </a:endParaRPr>
          </a:p>
          <a:p>
            <a:r>
              <a:rPr lang="pt-BR" sz="1900" dirty="0">
                <a:solidFill>
                  <a:schemeClr val="bg1"/>
                </a:solidFill>
                <a:latin typeface="Nexa Black"/>
              </a:rPr>
              <a:t>A maioria dos psicólogos afirma que muitas pessoas não conseguem aceitar </a:t>
            </a:r>
          </a:p>
          <a:p>
            <a:r>
              <a:rPr lang="pt-BR" sz="1900" dirty="0">
                <a:solidFill>
                  <a:schemeClr val="bg1"/>
                </a:solidFill>
                <a:latin typeface="Nexa Black"/>
              </a:rPr>
              <a:t>sua identidade sexual, precisamente por alguns fatos </a:t>
            </a:r>
          </a:p>
          <a:p>
            <a:r>
              <a:rPr lang="pt-BR" sz="1900" dirty="0">
                <a:solidFill>
                  <a:schemeClr val="bg1"/>
                </a:solidFill>
                <a:latin typeface="Nexa Black"/>
              </a:rPr>
              <a:t>que aconteceram no momento do nascimento.</a:t>
            </a:r>
          </a:p>
          <a:p>
            <a:endParaRPr lang="pt-BR" sz="1000" dirty="0">
              <a:solidFill>
                <a:schemeClr val="bg1"/>
              </a:solidFill>
              <a:latin typeface="Nexa Black"/>
            </a:endParaRPr>
          </a:p>
          <a:p>
            <a:r>
              <a:rPr lang="pt-BR" sz="1900" dirty="0">
                <a:solidFill>
                  <a:schemeClr val="bg1"/>
                </a:solidFill>
                <a:latin typeface="Nexa Black"/>
              </a:rPr>
              <a:t>Lembre-se: </a:t>
            </a:r>
            <a:r>
              <a:rPr lang="pt-BR" sz="1900" b="1" dirty="0">
                <a:solidFill>
                  <a:schemeClr val="accent2">
                    <a:lumMod val="60000"/>
                    <a:lumOff val="40000"/>
                  </a:schemeClr>
                </a:solidFill>
                <a:latin typeface="Nexa Black"/>
              </a:rPr>
              <a:t>O perdão ou a falta dele, está na base de cada cura interior</a:t>
            </a:r>
            <a:r>
              <a:rPr lang="pt-BR" sz="1900" dirty="0">
                <a:solidFill>
                  <a:schemeClr val="bg1"/>
                </a:solidFill>
                <a:latin typeface="Nexa Black"/>
              </a:rPr>
              <a:t>.</a:t>
            </a:r>
          </a:p>
        </p:txBody>
      </p:sp>
    </p:spTree>
    <p:extLst>
      <p:ext uri="{BB962C8B-B14F-4D97-AF65-F5344CB8AC3E}">
        <p14:creationId xmlns:p14="http://schemas.microsoft.com/office/powerpoint/2010/main" val="23391737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5. Oração para curar os canais da mente</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Peçamos ao Espírito Santo que ilumine cada canal da mente </a:t>
            </a:r>
          </a:p>
          <a:p>
            <a:r>
              <a:rPr lang="pt-BR" sz="1900" dirty="0">
                <a:solidFill>
                  <a:schemeClr val="bg1"/>
                </a:solidFill>
                <a:latin typeface="Nexa Black"/>
              </a:rPr>
              <a:t>que está com as áreas afetadas.</a:t>
            </a:r>
          </a:p>
          <a:p>
            <a:endParaRPr lang="pt-BR" sz="19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1º canal: </a:t>
            </a:r>
            <a:r>
              <a:rPr lang="pt-BR" sz="1900" dirty="0">
                <a:solidFill>
                  <a:schemeClr val="bg1"/>
                </a:solidFill>
                <a:latin typeface="Nexa Black"/>
              </a:rPr>
              <a:t>relacionado com tudo o que aconteceu na vida intrauterina &gt; rejeição, medos, sustos que a mãe sofreu, quedas, agressões, etc.</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2º canal: </a:t>
            </a:r>
            <a:r>
              <a:rPr lang="pt-BR" sz="1900" dirty="0">
                <a:solidFill>
                  <a:schemeClr val="bg1"/>
                </a:solidFill>
                <a:latin typeface="Nexa Black"/>
              </a:rPr>
              <a:t>hora do parto &gt; sofrimento da mãe, do bebê, cordão umbilical que enrolou no pescoço do bebê, susto do bebê por causa do ar nos pulmões, da luz do ambiente, das palmadas, da limpeza, etc.</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3º canal: </a:t>
            </a:r>
            <a:r>
              <a:rPr lang="pt-BR" sz="1900" dirty="0">
                <a:solidFill>
                  <a:schemeClr val="bg1"/>
                </a:solidFill>
                <a:latin typeface="Nexa Black"/>
              </a:rPr>
              <a:t>primeiros dias de vida do bebê &gt; quando dava muito trabalho para os pais, sentindo-se um estorvo.</a:t>
            </a:r>
          </a:p>
          <a:p>
            <a:pPr marL="342900" indent="-342900" algn="just">
              <a:buFont typeface="Wingdings" panose="05000000000000000000" pitchFamily="2" charset="2"/>
              <a:buChar char="ü"/>
            </a:pPr>
            <a:endParaRPr lang="pt-BR" sz="1900" dirty="0">
              <a:solidFill>
                <a:schemeClr val="bg1"/>
              </a:solidFill>
              <a:latin typeface="Nexa Black"/>
            </a:endParaRPr>
          </a:p>
          <a:p>
            <a:endParaRPr lang="pt-BR" sz="1900" dirty="0">
              <a:solidFill>
                <a:schemeClr val="bg1"/>
              </a:solidFill>
              <a:latin typeface="Nexa Black"/>
            </a:endParaRPr>
          </a:p>
        </p:txBody>
      </p:sp>
    </p:spTree>
    <p:extLst>
      <p:ext uri="{BB962C8B-B14F-4D97-AF65-F5344CB8AC3E}">
        <p14:creationId xmlns:p14="http://schemas.microsoft.com/office/powerpoint/2010/main" val="3886609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5. Oração para curar os canais da mente</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pt-BR" sz="1900" b="1" dirty="0">
                <a:solidFill>
                  <a:srgbClr val="FFC000"/>
                </a:solidFill>
                <a:latin typeface="Nexa Black"/>
              </a:rPr>
              <a:t>4º canal: </a:t>
            </a:r>
            <a:r>
              <a:rPr lang="pt-BR" sz="1900" dirty="0">
                <a:solidFill>
                  <a:schemeClr val="bg1"/>
                </a:solidFill>
                <a:latin typeface="Nexa Black"/>
              </a:rPr>
              <a:t>primeiros meses e primeira infância &gt; o bebê pode ter tido a falta do colo da mãe, solidão, tristeza, falta de carinho.</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5º canal: </a:t>
            </a:r>
            <a:r>
              <a:rPr lang="pt-BR" sz="1900" dirty="0">
                <a:solidFill>
                  <a:schemeClr val="bg1"/>
                </a:solidFill>
                <a:latin typeface="Nexa Black"/>
              </a:rPr>
              <a:t>é relacionado com o sentimento de culpa que a pessoa tem &gt; falta de autoestima, a auto piedade, falta de perdão aos outros e à si mesmo.</a:t>
            </a:r>
          </a:p>
          <a:p>
            <a:pPr algn="just"/>
            <a:endParaRPr lang="pt-BR" sz="10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6º canal: </a:t>
            </a:r>
            <a:r>
              <a:rPr lang="pt-BR" sz="1900" dirty="0">
                <a:solidFill>
                  <a:schemeClr val="bg1"/>
                </a:solidFill>
                <a:latin typeface="Nexa Black"/>
              </a:rPr>
              <a:t>canal da fé &gt; pedimos ao Espírito Santo que ilumine totalmente este canal.</a:t>
            </a:r>
          </a:p>
          <a:p>
            <a:pPr marL="342900" indent="-342900" algn="just">
              <a:buFont typeface="Wingdings" panose="05000000000000000000" pitchFamily="2" charset="2"/>
              <a:buChar char="ü"/>
            </a:pPr>
            <a:endParaRPr lang="pt-BR" sz="1900" dirty="0">
              <a:solidFill>
                <a:schemeClr val="bg1"/>
              </a:solidFill>
              <a:latin typeface="Nexa Black"/>
            </a:endParaRPr>
          </a:p>
          <a:p>
            <a:endParaRPr lang="pt-BR" sz="1900" dirty="0">
              <a:solidFill>
                <a:schemeClr val="bg1"/>
              </a:solidFill>
              <a:latin typeface="Nexa Black"/>
            </a:endParaRPr>
          </a:p>
        </p:txBody>
      </p:sp>
    </p:spTree>
    <p:extLst>
      <p:ext uri="{BB962C8B-B14F-4D97-AF65-F5344CB8AC3E}">
        <p14:creationId xmlns:p14="http://schemas.microsoft.com/office/powerpoint/2010/main" val="2758468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gabriel\template\bg-comum.png"/>
          <p:cNvPicPr>
            <a:picLocks noChangeAspect="1" noChangeArrowheads="1"/>
          </p:cNvPicPr>
          <p:nvPr/>
        </p:nvPicPr>
        <p:blipFill>
          <a:blip r:embed="rId2"/>
          <a:srcRect/>
          <a:stretch>
            <a:fillRect/>
          </a:stretch>
        </p:blipFill>
        <p:spPr bwMode="auto">
          <a:xfrm>
            <a:off x="-728" y="0"/>
            <a:ext cx="9144728" cy="6835404"/>
          </a:xfrm>
          <a:prstGeom prst="rect">
            <a:avLst/>
          </a:prstGeom>
          <a:noFill/>
        </p:spPr>
      </p:pic>
      <p:sp>
        <p:nvSpPr>
          <p:cNvPr id="4" name="Espaço Reservado para Texto 3"/>
          <p:cNvSpPr>
            <a:spLocks noGrp="1"/>
          </p:cNvSpPr>
          <p:nvPr>
            <p:ph type="body" sz="half" idx="2"/>
          </p:nvPr>
        </p:nvSpPr>
        <p:spPr>
          <a:xfrm>
            <a:off x="581719" y="532915"/>
            <a:ext cx="7885240" cy="4104456"/>
          </a:xfrm>
        </p:spPr>
        <p:txBody>
          <a:bodyPr>
            <a:noAutofit/>
          </a:bodyPr>
          <a:lstStyle/>
          <a:p>
            <a:r>
              <a:rPr lang="pt-BR" sz="1900" dirty="0">
                <a:solidFill>
                  <a:schemeClr val="bg1"/>
                </a:solidFill>
                <a:latin typeface="Nexa Black"/>
              </a:rPr>
              <a:t>      </a:t>
            </a:r>
          </a:p>
        </p:txBody>
      </p:sp>
      <p:pic>
        <p:nvPicPr>
          <p:cNvPr id="6" name="Imagem 5" descr="Assinatura horizontal branca.png"/>
          <p:cNvPicPr>
            <a:picLocks noChangeAspect="1"/>
          </p:cNvPicPr>
          <p:nvPr/>
        </p:nvPicPr>
        <p:blipFill>
          <a:blip r:embed="rId3" cstate="print"/>
          <a:stretch>
            <a:fillRect/>
          </a:stretch>
        </p:blipFill>
        <p:spPr>
          <a:xfrm>
            <a:off x="4032000" y="6143644"/>
            <a:ext cx="1080000" cy="509144"/>
          </a:xfrm>
          <a:prstGeom prst="rect">
            <a:avLst/>
          </a:prstGeom>
        </p:spPr>
      </p:pic>
      <p:sp>
        <p:nvSpPr>
          <p:cNvPr id="2" name="CaixaDeTexto 1"/>
          <p:cNvSpPr txBox="1"/>
          <p:nvPr/>
        </p:nvSpPr>
        <p:spPr>
          <a:xfrm>
            <a:off x="755576" y="548680"/>
            <a:ext cx="7632848" cy="5970865"/>
          </a:xfrm>
          <a:prstGeom prst="rect">
            <a:avLst/>
          </a:prstGeom>
          <a:noFill/>
        </p:spPr>
        <p:txBody>
          <a:bodyPr wrap="square" rtlCol="0">
            <a:spAutoFit/>
          </a:bodyPr>
          <a:lstStyle/>
          <a:p>
            <a:r>
              <a:rPr lang="pt-BR" sz="1900" b="1" i="1" u="sng" dirty="0">
                <a:solidFill>
                  <a:srgbClr val="A2926A"/>
                </a:solidFill>
                <a:latin typeface="Nexa Black"/>
              </a:rPr>
              <a:t>REFERÊNCIAS BIBLIOGRÁFICAS</a:t>
            </a:r>
          </a:p>
          <a:p>
            <a:r>
              <a:rPr lang="pt-BR" sz="2000" b="1" dirty="0">
                <a:latin typeface="Nexa Black"/>
              </a:rPr>
              <a:t> </a:t>
            </a:r>
            <a:endParaRPr lang="pt-BR" sz="2000" dirty="0">
              <a:latin typeface="Nexa Black"/>
            </a:endParaRPr>
          </a:p>
          <a:p>
            <a:pPr marL="342900" indent="-342900">
              <a:buFont typeface="Arial" panose="020B0604020202020204" pitchFamily="34" charset="0"/>
              <a:buChar char="•"/>
            </a:pPr>
            <a:r>
              <a:rPr lang="pt-BR" sz="1900" dirty="0">
                <a:solidFill>
                  <a:schemeClr val="bg1"/>
                </a:solidFill>
                <a:latin typeface="Nexa Black"/>
              </a:rPr>
              <a:t>A Intercessão dos Santos – </a:t>
            </a:r>
            <a:r>
              <a:rPr lang="pt-BR" sz="1900" dirty="0" err="1">
                <a:solidFill>
                  <a:schemeClr val="bg1"/>
                </a:solidFill>
                <a:latin typeface="Nexa Black"/>
              </a:rPr>
              <a:t>Veritatis</a:t>
            </a:r>
            <a:r>
              <a:rPr lang="pt-BR" sz="1900" dirty="0">
                <a:solidFill>
                  <a:schemeClr val="bg1"/>
                </a:solidFill>
                <a:latin typeface="Nexa Black"/>
              </a:rPr>
              <a:t> </a:t>
            </a:r>
            <a:r>
              <a:rPr lang="pt-BR" sz="1900" dirty="0" err="1">
                <a:solidFill>
                  <a:schemeClr val="bg1"/>
                </a:solidFill>
                <a:latin typeface="Nexa Black"/>
              </a:rPr>
              <a:t>Splendor</a:t>
            </a:r>
            <a:r>
              <a:rPr lang="pt-BR" sz="1900" dirty="0">
                <a:solidFill>
                  <a:schemeClr val="bg1"/>
                </a:solidFill>
                <a:latin typeface="Nexa Black"/>
              </a:rPr>
              <a:t> </a:t>
            </a:r>
          </a:p>
          <a:p>
            <a:pPr marL="342900" indent="-342900">
              <a:buFont typeface="Arial" panose="020B0604020202020204" pitchFamily="34" charset="0"/>
              <a:buChar char="•"/>
            </a:pPr>
            <a:r>
              <a:rPr lang="pt-BR" sz="1900" dirty="0">
                <a:solidFill>
                  <a:schemeClr val="bg1"/>
                </a:solidFill>
                <a:latin typeface="Nexa Black"/>
              </a:rPr>
              <a:t>Apostilas (Martins e RCC)</a:t>
            </a:r>
          </a:p>
          <a:p>
            <a:pPr marL="342900" indent="-342900">
              <a:buFont typeface="Arial" panose="020B0604020202020204" pitchFamily="34" charset="0"/>
              <a:buChar char="•"/>
            </a:pPr>
            <a:r>
              <a:rPr lang="pt-BR" sz="1900" dirty="0">
                <a:solidFill>
                  <a:schemeClr val="bg1"/>
                </a:solidFill>
                <a:latin typeface="Nexa Black"/>
              </a:rPr>
              <a:t>Bíblia Ave Maria, Bíblia do Peregrino.</a:t>
            </a:r>
          </a:p>
          <a:p>
            <a:pPr marL="342900" indent="-342900">
              <a:buFont typeface="Arial" panose="020B0604020202020204" pitchFamily="34" charset="0"/>
              <a:buChar char="•"/>
            </a:pPr>
            <a:r>
              <a:rPr lang="pt-BR" sz="1900" dirty="0">
                <a:solidFill>
                  <a:schemeClr val="bg1"/>
                </a:solidFill>
                <a:latin typeface="Nexa Black"/>
              </a:rPr>
              <a:t>Batalha Espiritual – Pe. Gilson Sobreiro, PJC</a:t>
            </a:r>
          </a:p>
          <a:p>
            <a:pPr marL="342900" indent="-342900">
              <a:buFont typeface="Arial" panose="020B0604020202020204" pitchFamily="34" charset="0"/>
              <a:buChar char="•"/>
            </a:pPr>
            <a:r>
              <a:rPr lang="pt-BR" sz="1900" dirty="0">
                <a:solidFill>
                  <a:schemeClr val="bg1"/>
                </a:solidFill>
                <a:latin typeface="Nexa Black"/>
              </a:rPr>
              <a:t>Carta apostólica INDE A PRIMIS (“Desde os primeiros”) do Papa João XXIII - O Culto Do Preciosíssimo Sangue De Jesus Cristo.</a:t>
            </a:r>
          </a:p>
          <a:p>
            <a:pPr marL="342900" indent="-342900">
              <a:buFont typeface="Arial" panose="020B0604020202020204" pitchFamily="34" charset="0"/>
              <a:buChar char="•"/>
            </a:pPr>
            <a:r>
              <a:rPr lang="pt-BR" sz="1900" dirty="0">
                <a:solidFill>
                  <a:schemeClr val="bg1"/>
                </a:solidFill>
                <a:latin typeface="Nexa Black"/>
              </a:rPr>
              <a:t>Carismas Para o Nosso Tempo – Pe. </a:t>
            </a:r>
            <a:r>
              <a:rPr lang="pt-BR" sz="1900" dirty="0" err="1">
                <a:solidFill>
                  <a:schemeClr val="bg1"/>
                </a:solidFill>
                <a:latin typeface="Nexa Black"/>
              </a:rPr>
              <a:t>Alírio</a:t>
            </a:r>
            <a:r>
              <a:rPr lang="pt-BR" sz="1900" dirty="0">
                <a:solidFill>
                  <a:schemeClr val="bg1"/>
                </a:solidFill>
                <a:latin typeface="Nexa Black"/>
              </a:rPr>
              <a:t> José </a:t>
            </a:r>
            <a:r>
              <a:rPr lang="pt-BR" sz="1900" dirty="0" err="1">
                <a:solidFill>
                  <a:schemeClr val="bg1"/>
                </a:solidFill>
                <a:latin typeface="Nexa Black"/>
              </a:rPr>
              <a:t>Pedrini</a:t>
            </a:r>
            <a:r>
              <a:rPr lang="pt-BR" sz="1900" dirty="0">
                <a:solidFill>
                  <a:schemeClr val="bg1"/>
                </a:solidFill>
                <a:latin typeface="Nexa Black"/>
              </a:rPr>
              <a:t>, SCJ</a:t>
            </a:r>
          </a:p>
          <a:p>
            <a:pPr marL="342900" indent="-342900">
              <a:buFont typeface="Arial" panose="020B0604020202020204" pitchFamily="34" charset="0"/>
              <a:buChar char="•"/>
            </a:pPr>
            <a:r>
              <a:rPr lang="pt-BR" sz="1900" dirty="0">
                <a:solidFill>
                  <a:schemeClr val="bg1"/>
                </a:solidFill>
                <a:latin typeface="Nexa Black"/>
              </a:rPr>
              <a:t>Catecismo da Igreja Católica – CIC</a:t>
            </a:r>
          </a:p>
          <a:p>
            <a:pPr marL="342900" indent="-342900">
              <a:buFont typeface="Arial" panose="020B0604020202020204" pitchFamily="34" charset="0"/>
              <a:buChar char="•"/>
            </a:pPr>
            <a:r>
              <a:rPr lang="pt-BR" sz="1900" dirty="0">
                <a:solidFill>
                  <a:schemeClr val="bg1"/>
                </a:solidFill>
                <a:latin typeface="Nexa Black"/>
              </a:rPr>
              <a:t>Cura do Mal e Libertação do Maligno – Frei Elias Vella</a:t>
            </a:r>
          </a:p>
          <a:p>
            <a:pPr marL="342900" indent="-342900">
              <a:buFont typeface="Arial" panose="020B0604020202020204" pitchFamily="34" charset="0"/>
              <a:buChar char="•"/>
            </a:pPr>
            <a:r>
              <a:rPr lang="pt-BR" sz="1900" dirty="0">
                <a:solidFill>
                  <a:schemeClr val="bg1"/>
                </a:solidFill>
                <a:latin typeface="Nexa Black"/>
              </a:rPr>
              <a:t>Honremos o Sangue de Jesus – Por Pe. Jonas Eduardo, MIC</a:t>
            </a:r>
          </a:p>
          <a:p>
            <a:pPr marL="342900" indent="-342900">
              <a:buFont typeface="Arial" panose="020B0604020202020204" pitchFamily="34" charset="0"/>
              <a:buChar char="•"/>
            </a:pPr>
            <a:r>
              <a:rPr lang="pt-BR" sz="1900" dirty="0">
                <a:solidFill>
                  <a:schemeClr val="bg1"/>
                </a:solidFill>
                <a:latin typeface="Nexa Black"/>
              </a:rPr>
              <a:t>Introdução aos Carismas – Benigno </a:t>
            </a:r>
            <a:r>
              <a:rPr lang="pt-BR" sz="1900" dirty="0" err="1">
                <a:solidFill>
                  <a:schemeClr val="bg1"/>
                </a:solidFill>
                <a:latin typeface="Nexa Black"/>
              </a:rPr>
              <a:t>Juanes</a:t>
            </a:r>
            <a:r>
              <a:rPr lang="pt-BR" sz="1900" dirty="0">
                <a:solidFill>
                  <a:schemeClr val="bg1"/>
                </a:solidFill>
                <a:latin typeface="Nexa Black"/>
              </a:rPr>
              <a:t>, SJ</a:t>
            </a:r>
          </a:p>
          <a:p>
            <a:pPr marL="342900" indent="-342900">
              <a:buFont typeface="Arial" panose="020B0604020202020204" pitchFamily="34" charset="0"/>
              <a:buChar char="•"/>
            </a:pPr>
            <a:r>
              <a:rPr lang="pt-BR" sz="1900" dirty="0">
                <a:solidFill>
                  <a:schemeClr val="bg1"/>
                </a:solidFill>
                <a:latin typeface="Nexa Black"/>
              </a:rPr>
              <a:t>O Despertar Dos Carismas – S. </a:t>
            </a:r>
            <a:r>
              <a:rPr lang="pt-BR" sz="1900" dirty="0" err="1">
                <a:solidFill>
                  <a:schemeClr val="bg1"/>
                </a:solidFill>
                <a:latin typeface="Nexa Black"/>
              </a:rPr>
              <a:t>Falvo</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Os Dons Espirituais – Stephen B. Clark</a:t>
            </a:r>
            <a:endParaRPr lang="pt-BR" sz="1900" dirty="0">
              <a:solidFill>
                <a:schemeClr val="bg1"/>
              </a:solidFill>
              <a:latin typeface="Nexa Black"/>
            </a:endParaRPr>
          </a:p>
          <a:p>
            <a:pPr marL="342900" indent="-342900">
              <a:buFont typeface="Arial" panose="020B0604020202020204" pitchFamily="34" charset="0"/>
              <a:buChar char="•"/>
            </a:pPr>
            <a:r>
              <a:rPr lang="en-US" sz="1900" dirty="0">
                <a:solidFill>
                  <a:schemeClr val="bg1"/>
                </a:solidFill>
                <a:latin typeface="Nexa Black"/>
              </a:rPr>
              <a:t>The </a:t>
            </a:r>
            <a:r>
              <a:rPr lang="en-US" sz="1900" dirty="0" err="1">
                <a:solidFill>
                  <a:schemeClr val="bg1"/>
                </a:solidFill>
                <a:latin typeface="Nexa Black"/>
              </a:rPr>
              <a:t>Wondwrs</a:t>
            </a:r>
            <a:r>
              <a:rPr lang="en-US" sz="1900" dirty="0">
                <a:solidFill>
                  <a:schemeClr val="bg1"/>
                </a:solidFill>
                <a:latin typeface="Nexa Black"/>
              </a:rPr>
              <a:t> Of The Holy Name – Fr. Paul O’Sullivan, O.P. </a:t>
            </a:r>
            <a:endParaRPr lang="pt-BR" sz="1900" dirty="0">
              <a:solidFill>
                <a:schemeClr val="bg1"/>
              </a:solidFill>
              <a:latin typeface="Nexa Black"/>
            </a:endParaRPr>
          </a:p>
          <a:p>
            <a:br>
              <a:rPr lang="en-US" sz="2000" b="1" dirty="0"/>
            </a:br>
            <a:endParaRPr lang="pt-BR" sz="1900" dirty="0">
              <a:solidFill>
                <a:schemeClr val="bg1"/>
              </a:solidFill>
              <a:latin typeface="Nexa Black"/>
            </a:endParaRPr>
          </a:p>
          <a:p>
            <a:endParaRPr lang="pt-BR" sz="1900" i="1" u="sng" dirty="0">
              <a:solidFill>
                <a:srgbClr val="A2926A"/>
              </a:solidFill>
              <a:latin typeface="Nexa Black"/>
            </a:endParaRPr>
          </a:p>
          <a:p>
            <a:r>
              <a:rPr lang="pt-BR" sz="1900" i="1" dirty="0">
                <a:solidFill>
                  <a:schemeClr val="bg1"/>
                </a:solidFill>
                <a:latin typeface="Nexa Black"/>
              </a:rPr>
              <a:t>        </a:t>
            </a:r>
            <a:endParaRPr lang="pt-BR" sz="1900" dirty="0">
              <a:solidFill>
                <a:schemeClr val="bg1"/>
              </a:solidFill>
              <a:latin typeface="Nexa Black"/>
            </a:endParaRPr>
          </a:p>
        </p:txBody>
      </p:sp>
    </p:spTree>
    <p:extLst>
      <p:ext uri="{BB962C8B-B14F-4D97-AF65-F5344CB8AC3E}">
        <p14:creationId xmlns:p14="http://schemas.microsoft.com/office/powerpoint/2010/main" val="439291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bg-comum.png"/>
          <p:cNvPicPr>
            <a:picLocks noChangeAspect="1"/>
          </p:cNvPicPr>
          <p:nvPr/>
        </p:nvPicPr>
        <p:blipFill>
          <a:blip r:embed="rId2"/>
          <a:stretch>
            <a:fillRect/>
          </a:stretch>
        </p:blipFill>
        <p:spPr>
          <a:xfrm>
            <a:off x="0" y="0"/>
            <a:ext cx="9144000" cy="6858000"/>
          </a:xfrm>
          <a:prstGeom prst="rect">
            <a:avLst/>
          </a:prstGeom>
        </p:spPr>
      </p:pic>
      <p:sp>
        <p:nvSpPr>
          <p:cNvPr id="5" name="Título 1"/>
          <p:cNvSpPr txBox="1">
            <a:spLocks/>
          </p:cNvSpPr>
          <p:nvPr/>
        </p:nvSpPr>
        <p:spPr>
          <a:xfrm>
            <a:off x="685800" y="5174664"/>
            <a:ext cx="7772400" cy="7581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Nexa Black" pitchFamily="50" charset="0"/>
                <a:ea typeface="Verdana" pitchFamily="34" charset="0"/>
                <a:cs typeface="Verdana" pitchFamily="34" charset="0"/>
              </a:rPr>
              <a:t>DEUS ABENÇOE!</a:t>
            </a:r>
          </a:p>
        </p:txBody>
      </p:sp>
      <p:pic>
        <p:nvPicPr>
          <p:cNvPr id="7" name="Imagem 6" descr="Assinatura horizontal branca.png"/>
          <p:cNvPicPr>
            <a:picLocks noChangeAspect="1"/>
          </p:cNvPicPr>
          <p:nvPr/>
        </p:nvPicPr>
        <p:blipFill>
          <a:blip r:embed="rId3" cstate="print"/>
          <a:stretch>
            <a:fillRect/>
          </a:stretch>
        </p:blipFill>
        <p:spPr>
          <a:xfrm>
            <a:off x="2662909" y="500042"/>
            <a:ext cx="3818182" cy="1800000"/>
          </a:xfrm>
          <a:prstGeom prst="rect">
            <a:avLst/>
          </a:prstGeom>
        </p:spPr>
      </p:pic>
      <p:sp>
        <p:nvSpPr>
          <p:cNvPr id="8" name="CaixaDeTexto 7"/>
          <p:cNvSpPr txBox="1"/>
          <p:nvPr/>
        </p:nvSpPr>
        <p:spPr>
          <a:xfrm>
            <a:off x="1529631" y="2445207"/>
            <a:ext cx="6084738" cy="3108543"/>
          </a:xfrm>
          <a:prstGeom prst="rect">
            <a:avLst/>
          </a:prstGeom>
          <a:noFill/>
        </p:spPr>
        <p:txBody>
          <a:bodyPr wrap="square" rtlCol="0">
            <a:spAutoFit/>
          </a:bodyPr>
          <a:lstStyle/>
          <a:p>
            <a:r>
              <a:rPr lang="pt-BR" sz="2800" dirty="0">
                <a:solidFill>
                  <a:schemeClr val="bg1"/>
                </a:solidFill>
                <a:latin typeface="Nexa Black" pitchFamily="50" charset="0"/>
              </a:rPr>
              <a:t>       </a:t>
            </a:r>
            <a:r>
              <a:rPr lang="pt-BR" sz="2000" dirty="0">
                <a:solidFill>
                  <a:schemeClr val="bg1"/>
                </a:solidFill>
                <a:latin typeface="Nexa Black" pitchFamily="50" charset="0"/>
                <a:hlinkClick r:id="rId4"/>
              </a:rPr>
              <a:t>www.ocaminho.org</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5"/>
              </a:rPr>
              <a:t>contato@ocaminho.org</a:t>
            </a:r>
            <a:endParaRPr lang="pt-BR" sz="2000" dirty="0">
              <a:solidFill>
                <a:schemeClr val="bg2">
                  <a:lumMod val="75000"/>
                </a:schemeClr>
              </a:solidFill>
              <a:latin typeface="Nexa Black" pitchFamily="50" charset="0"/>
            </a:endParaRPr>
          </a:p>
          <a:p>
            <a:endParaRPr lang="pt-BR" sz="2800" dirty="0">
              <a:solidFill>
                <a:schemeClr val="bg2">
                  <a:lumMod val="75000"/>
                </a:schemeClr>
              </a:solidFill>
              <a:latin typeface="Nexa Black" pitchFamily="50" charset="0"/>
            </a:endParaRPr>
          </a:p>
          <a:p>
            <a:r>
              <a:rPr lang="pt-BR" sz="2800" dirty="0">
                <a:solidFill>
                  <a:schemeClr val="bg2">
                    <a:lumMod val="75000"/>
                  </a:schemeClr>
                </a:solidFill>
                <a:latin typeface="Nexa Black" pitchFamily="50" charset="0"/>
              </a:rPr>
              <a:t>       Sigam-nos nas redes sociais:</a:t>
            </a: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6"/>
              </a:rPr>
              <a:t>@</a:t>
            </a:r>
            <a:r>
              <a:rPr lang="pt-BR" sz="2000" dirty="0" err="1">
                <a:solidFill>
                  <a:schemeClr val="bg1"/>
                </a:solidFill>
                <a:latin typeface="Nexa Black" pitchFamily="50" charset="0"/>
                <a:hlinkClick r:id="rId6"/>
              </a:rPr>
              <a:t>fraternidadeocaminho</a:t>
            </a:r>
            <a:endParaRPr lang="pt-BR" sz="2000" dirty="0">
              <a:solidFill>
                <a:schemeClr val="bg1"/>
              </a:solidFill>
              <a:latin typeface="Nexa Black" pitchFamily="50" charset="0"/>
            </a:endParaRPr>
          </a:p>
          <a:p>
            <a:r>
              <a:rPr lang="pt-BR" sz="2800" dirty="0">
                <a:solidFill>
                  <a:schemeClr val="bg1"/>
                </a:solidFill>
                <a:latin typeface="Nexa Black" pitchFamily="50" charset="0"/>
              </a:rPr>
              <a:t>       </a:t>
            </a:r>
            <a:r>
              <a:rPr lang="pt-BR" sz="2000" dirty="0">
                <a:solidFill>
                  <a:schemeClr val="bg1"/>
                </a:solidFill>
                <a:latin typeface="Nexa Black" pitchFamily="50" charset="0"/>
                <a:hlinkClick r:id="rId7"/>
              </a:rPr>
              <a:t>Fraternidade O Caminho</a:t>
            </a:r>
            <a:endParaRPr lang="pt-BR" sz="2000" dirty="0">
              <a:solidFill>
                <a:schemeClr val="bg1"/>
              </a:solidFill>
              <a:latin typeface="Nexa Black" pitchFamily="50" charset="0"/>
            </a:endParaRPr>
          </a:p>
          <a:p>
            <a:pPr algn="ctr"/>
            <a:endParaRPr lang="pt-BR" sz="2800" dirty="0">
              <a:solidFill>
                <a:schemeClr val="bg1"/>
              </a:solidFill>
              <a:latin typeface="Nexa Black" pitchFamily="50" charset="0"/>
            </a:endParaRPr>
          </a:p>
        </p:txBody>
      </p:sp>
      <p:pic>
        <p:nvPicPr>
          <p:cNvPr id="11" name="Picture 2" descr="Resultado de imagem para instagram png">
            <a:extLst>
              <a:ext uri="{FF2B5EF4-FFF2-40B4-BE49-F238E27FC236}">
                <a16:creationId xmlns:a16="http://schemas.microsoft.com/office/drawing/2014/main" id="{3F1F53E8-8946-4D42-80EE-F9A8ACE73936}"/>
              </a:ext>
            </a:extLst>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80608" y="4250498"/>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descr="Envelope">
            <a:extLst>
              <a:ext uri="{FF2B5EF4-FFF2-40B4-BE49-F238E27FC236}">
                <a16:creationId xmlns:a16="http://schemas.microsoft.com/office/drawing/2014/main" id="{3802E0BF-328A-48D5-B4BC-5785C050136C}"/>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1780608" y="3002560"/>
            <a:ext cx="360000" cy="360000"/>
          </a:xfrm>
          <a:prstGeom prst="rect">
            <a:avLst/>
          </a:prstGeom>
        </p:spPr>
      </p:pic>
      <p:pic>
        <p:nvPicPr>
          <p:cNvPr id="1028" name="Picture 4" descr="Resultado de imagem para Ã­cone de site">
            <a:extLst>
              <a:ext uri="{FF2B5EF4-FFF2-40B4-BE49-F238E27FC236}">
                <a16:creationId xmlns:a16="http://schemas.microsoft.com/office/drawing/2014/main" id="{C4F738B0-4C58-46B7-90B2-DBB860CB90F4}"/>
              </a:ext>
            </a:extLst>
          </p:cNvPr>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80608" y="2549783"/>
            <a:ext cx="360000" cy="396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m para Ã­cone facebook">
            <a:extLst>
              <a:ext uri="{FF2B5EF4-FFF2-40B4-BE49-F238E27FC236}">
                <a16:creationId xmlns:a16="http://schemas.microsoft.com/office/drawing/2014/main" id="{7D7A905D-63B7-425B-A808-3C60AEEB2617}"/>
              </a:ext>
            </a:extLst>
          </p:cNvPr>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63688" y="4725184"/>
            <a:ext cx="396000" cy="3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1. Introdução</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A </a:t>
            </a:r>
            <a:r>
              <a:rPr lang="pt-BR" sz="1900" b="1" dirty="0">
                <a:solidFill>
                  <a:schemeClr val="accent2">
                    <a:lumMod val="60000"/>
                    <a:lumOff val="40000"/>
                  </a:schemeClr>
                </a:solidFill>
                <a:latin typeface="Nexa Black"/>
              </a:rPr>
              <a:t>cura física </a:t>
            </a:r>
            <a:r>
              <a:rPr lang="pt-BR" sz="1900" dirty="0">
                <a:solidFill>
                  <a:schemeClr val="bg1"/>
                </a:solidFill>
                <a:latin typeface="Nexa Black"/>
              </a:rPr>
              <a:t>já ouvimos falar várias vezes.</a:t>
            </a:r>
          </a:p>
          <a:p>
            <a:endParaRPr lang="pt-BR" sz="1000" dirty="0">
              <a:solidFill>
                <a:schemeClr val="bg1"/>
              </a:solidFill>
              <a:latin typeface="Nexa Black"/>
            </a:endParaRPr>
          </a:p>
          <a:p>
            <a:r>
              <a:rPr lang="pt-BR" sz="1900" dirty="0">
                <a:solidFill>
                  <a:schemeClr val="bg1"/>
                </a:solidFill>
                <a:latin typeface="Nexa Black"/>
              </a:rPr>
              <a:t>A </a:t>
            </a:r>
            <a:r>
              <a:rPr lang="pt-BR" sz="1900" b="1" dirty="0">
                <a:solidFill>
                  <a:schemeClr val="accent2">
                    <a:lumMod val="60000"/>
                    <a:lumOff val="40000"/>
                  </a:schemeClr>
                </a:solidFill>
                <a:latin typeface="Nexa Black"/>
              </a:rPr>
              <a:t>cura que liberta </a:t>
            </a:r>
            <a:r>
              <a:rPr lang="pt-BR" sz="1900" dirty="0">
                <a:solidFill>
                  <a:schemeClr val="bg1"/>
                </a:solidFill>
                <a:latin typeface="Nexa Black"/>
              </a:rPr>
              <a:t>é a cura dos ataques do inimigo </a:t>
            </a:r>
          </a:p>
          <a:p>
            <a:r>
              <a:rPr lang="pt-BR" sz="1900" dirty="0">
                <a:solidFill>
                  <a:schemeClr val="bg1"/>
                </a:solidFill>
                <a:latin typeface="Nexa Black"/>
              </a:rPr>
              <a:t>ou dos resultados que estes ataques deixam na nossa vida.</a:t>
            </a:r>
          </a:p>
          <a:p>
            <a:endParaRPr lang="pt-BR" sz="1000" dirty="0">
              <a:solidFill>
                <a:schemeClr val="bg1"/>
              </a:solidFill>
              <a:latin typeface="Nexa Black"/>
            </a:endParaRPr>
          </a:p>
          <a:p>
            <a:r>
              <a:rPr lang="pt-BR" sz="1900" dirty="0">
                <a:solidFill>
                  <a:schemeClr val="bg1"/>
                </a:solidFill>
                <a:latin typeface="Nexa Black"/>
              </a:rPr>
              <a:t>Devemos ser muito claros: a maioria das doenças, dos sofrimentos que temos, </a:t>
            </a:r>
          </a:p>
          <a:p>
            <a:r>
              <a:rPr lang="pt-BR" sz="1900" dirty="0">
                <a:solidFill>
                  <a:schemeClr val="bg1"/>
                </a:solidFill>
                <a:latin typeface="Nexa Black"/>
              </a:rPr>
              <a:t>não são redentores, por isso Deus quer nos libertar. </a:t>
            </a:r>
          </a:p>
          <a:p>
            <a:r>
              <a:rPr lang="pt-BR" sz="1900" dirty="0">
                <a:solidFill>
                  <a:schemeClr val="bg1"/>
                </a:solidFill>
                <a:latin typeface="Nexa Black"/>
              </a:rPr>
              <a:t>Trata-se de doenças, ou melhor, de sofrimentos que, frequentemente, </a:t>
            </a:r>
          </a:p>
          <a:p>
            <a:r>
              <a:rPr lang="pt-BR" sz="1900" dirty="0">
                <a:solidFill>
                  <a:schemeClr val="bg1"/>
                </a:solidFill>
                <a:latin typeface="Nexa Black"/>
              </a:rPr>
              <a:t>são resultados do pecado, por isso adentraremos um pouco neste contexto.</a:t>
            </a:r>
          </a:p>
        </p:txBody>
      </p:sp>
    </p:spTree>
    <p:extLst>
      <p:ext uri="{BB962C8B-B14F-4D97-AF65-F5344CB8AC3E}">
        <p14:creationId xmlns:p14="http://schemas.microsoft.com/office/powerpoint/2010/main" val="318038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Um grande psiquiatra alemão, Karl </a:t>
            </a:r>
            <a:r>
              <a:rPr lang="pt-BR" sz="1900" dirty="0" err="1">
                <a:solidFill>
                  <a:schemeClr val="bg1"/>
                </a:solidFill>
                <a:latin typeface="Nexa Black"/>
              </a:rPr>
              <a:t>Menninger</a:t>
            </a:r>
            <a:r>
              <a:rPr lang="pt-BR" sz="1900" dirty="0">
                <a:solidFill>
                  <a:schemeClr val="bg1"/>
                </a:solidFill>
                <a:latin typeface="Nexa Black"/>
              </a:rPr>
              <a:t>, afirma </a:t>
            </a:r>
          </a:p>
          <a:p>
            <a:r>
              <a:rPr lang="pt-BR" sz="1900" dirty="0">
                <a:solidFill>
                  <a:schemeClr val="bg1"/>
                </a:solidFill>
                <a:latin typeface="Nexa Black"/>
              </a:rPr>
              <a:t>que podemos classificar os pecadores em três categorias. Para </a:t>
            </a:r>
            <a:r>
              <a:rPr lang="pt-BR" sz="1900" dirty="0" err="1">
                <a:solidFill>
                  <a:schemeClr val="bg1"/>
                </a:solidFill>
                <a:latin typeface="Nexa Black"/>
              </a:rPr>
              <a:t>Menninger</a:t>
            </a:r>
            <a:r>
              <a:rPr lang="pt-BR" sz="1900" dirty="0">
                <a:solidFill>
                  <a:schemeClr val="bg1"/>
                </a:solidFill>
                <a:latin typeface="Nexa Black"/>
              </a:rPr>
              <a:t>, </a:t>
            </a:r>
          </a:p>
          <a:p>
            <a:r>
              <a:rPr lang="pt-BR" sz="1900" b="1" dirty="0">
                <a:solidFill>
                  <a:schemeClr val="accent2">
                    <a:lumMod val="60000"/>
                    <a:lumOff val="40000"/>
                  </a:schemeClr>
                </a:solidFill>
                <a:latin typeface="Nexa Black"/>
              </a:rPr>
              <a:t>pecador não é somente a pessoa que peca moralmente, mas quem faz o mal</a:t>
            </a:r>
            <a:r>
              <a:rPr lang="pt-BR" sz="1900" dirty="0">
                <a:solidFill>
                  <a:schemeClr val="bg1"/>
                </a:solidFill>
                <a:latin typeface="Nexa Black"/>
              </a:rPr>
              <a:t>.</a:t>
            </a:r>
          </a:p>
          <a:p>
            <a:endParaRPr lang="pt-BR" sz="1900" dirty="0">
              <a:solidFill>
                <a:schemeClr val="bg1"/>
              </a:solidFill>
              <a:latin typeface="Nexa Black"/>
            </a:endParaRPr>
          </a:p>
          <a:p>
            <a:pPr marL="342900" indent="-342900" algn="just">
              <a:buFont typeface="Wingdings" panose="05000000000000000000" pitchFamily="2" charset="2"/>
              <a:buChar char="ü"/>
            </a:pPr>
            <a:r>
              <a:rPr lang="pt-BR" sz="1900" b="1" dirty="0">
                <a:solidFill>
                  <a:srgbClr val="FFC000"/>
                </a:solidFill>
                <a:latin typeface="Nexa Black"/>
              </a:rPr>
              <a:t>O pecador criminoso: </a:t>
            </a:r>
            <a:r>
              <a:rPr lang="pt-BR" sz="1900" dirty="0">
                <a:solidFill>
                  <a:schemeClr val="bg1"/>
                </a:solidFill>
                <a:latin typeface="Nexa Black"/>
              </a:rPr>
              <a:t>Ser consciente de ter pecado, mas ao mesmo tempo pensar que não pode sair da situação. Um criminoso que está pagando sua pena na prisão, mas se afirma inocente mesmo sabendo não o ser, no seu coração diz: “eu sei que sou criminoso, mas não posso fazer nada”. É a categoria do criminoso que, pagando sua pena, já está pensando no que deverá fazer quando sair da prisão, repetindo as mesmas ações, porque não vê uma saída e diz: “esta é a minha situação”.</a:t>
            </a:r>
          </a:p>
        </p:txBody>
      </p:sp>
    </p:spTree>
    <p:extLst>
      <p:ext uri="{BB962C8B-B14F-4D97-AF65-F5344CB8AC3E}">
        <p14:creationId xmlns:p14="http://schemas.microsoft.com/office/powerpoint/2010/main" val="145426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Segundo </a:t>
            </a:r>
            <a:r>
              <a:rPr lang="pt-BR" sz="1900" dirty="0" err="1">
                <a:solidFill>
                  <a:schemeClr val="bg1"/>
                </a:solidFill>
                <a:latin typeface="Nexa Black"/>
              </a:rPr>
              <a:t>Menninger</a:t>
            </a:r>
            <a:r>
              <a:rPr lang="pt-BR" sz="1900" dirty="0">
                <a:solidFill>
                  <a:schemeClr val="bg1"/>
                </a:solidFill>
                <a:latin typeface="Nexa Black"/>
              </a:rPr>
              <a:t> esta é a situação de muitos que praticam o mal. </a:t>
            </a:r>
          </a:p>
          <a:p>
            <a:r>
              <a:rPr lang="pt-BR" sz="1900" dirty="0">
                <a:solidFill>
                  <a:schemeClr val="bg1"/>
                </a:solidFill>
                <a:latin typeface="Nexa Black"/>
              </a:rPr>
              <a:t>Muitos pecadores falam para si mesmo: </a:t>
            </a:r>
          </a:p>
          <a:p>
            <a:r>
              <a:rPr lang="pt-BR" sz="1900" dirty="0">
                <a:solidFill>
                  <a:schemeClr val="bg1"/>
                </a:solidFill>
                <a:latin typeface="Nexa Black"/>
              </a:rPr>
              <a:t>“eu sou, de fato assim, sou uma pessoa cheia de raiva, o que quer? </a:t>
            </a:r>
          </a:p>
          <a:p>
            <a:r>
              <a:rPr lang="pt-BR" sz="1900" dirty="0">
                <a:solidFill>
                  <a:schemeClr val="bg1"/>
                </a:solidFill>
                <a:latin typeface="Nexa Black"/>
              </a:rPr>
              <a:t>Não estou contente comigo mesmo, mas sou aquilo que sou. </a:t>
            </a:r>
          </a:p>
          <a:p>
            <a:r>
              <a:rPr lang="pt-BR" sz="1900" dirty="0">
                <a:solidFill>
                  <a:schemeClr val="bg1"/>
                </a:solidFill>
                <a:latin typeface="Nexa Black"/>
              </a:rPr>
              <a:t>Este é o meu caráter, este é o meu temperamento, </a:t>
            </a:r>
          </a:p>
          <a:p>
            <a:r>
              <a:rPr lang="pt-BR" sz="1900" dirty="0">
                <a:solidFill>
                  <a:schemeClr val="bg1"/>
                </a:solidFill>
                <a:latin typeface="Nexa Black"/>
              </a:rPr>
              <a:t>vocês devem me aceitar assim como sou e fim!”.</a:t>
            </a:r>
          </a:p>
        </p:txBody>
      </p:sp>
    </p:spTree>
    <p:extLst>
      <p:ext uri="{BB962C8B-B14F-4D97-AF65-F5344CB8AC3E}">
        <p14:creationId xmlns:p14="http://schemas.microsoft.com/office/powerpoint/2010/main" val="12643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Quem está nesta situação não pode progredir, </a:t>
            </a:r>
          </a:p>
          <a:p>
            <a:r>
              <a:rPr lang="pt-BR" sz="1900" dirty="0">
                <a:solidFill>
                  <a:schemeClr val="bg1"/>
                </a:solidFill>
                <a:latin typeface="Nexa Black"/>
              </a:rPr>
              <a:t>não pode sair de seu estado, ele aceita a situação, </a:t>
            </a:r>
          </a:p>
          <a:p>
            <a:r>
              <a:rPr lang="pt-BR" sz="1900" dirty="0">
                <a:solidFill>
                  <a:schemeClr val="bg1"/>
                </a:solidFill>
                <a:latin typeface="Nexa Black"/>
              </a:rPr>
              <a:t>até não aprovando, convive com ela, e não vê nenhuma via de saída. </a:t>
            </a:r>
          </a:p>
          <a:p>
            <a:r>
              <a:rPr lang="pt-BR" sz="1900" dirty="0">
                <a:solidFill>
                  <a:schemeClr val="bg1"/>
                </a:solidFill>
                <a:latin typeface="Nexa Black"/>
              </a:rPr>
              <a:t>A vontade de Deus lhe pede para sair de sua vida de pecado, </a:t>
            </a:r>
          </a:p>
          <a:p>
            <a:r>
              <a:rPr lang="pt-BR" sz="1900" dirty="0">
                <a:solidFill>
                  <a:schemeClr val="bg1"/>
                </a:solidFill>
                <a:latin typeface="Nexa Black"/>
              </a:rPr>
              <a:t>a vontade de Deus lhe impõe: “Levanta-te e anda” . </a:t>
            </a:r>
          </a:p>
          <a:p>
            <a:r>
              <a:rPr lang="pt-BR" sz="1900" dirty="0">
                <a:solidFill>
                  <a:schemeClr val="bg1"/>
                </a:solidFill>
                <a:latin typeface="Nexa Black"/>
              </a:rPr>
              <a:t>Deus espera uma atitude como a do filho pródigo: </a:t>
            </a:r>
          </a:p>
          <a:p>
            <a:r>
              <a:rPr lang="pt-BR" sz="1900" dirty="0">
                <a:solidFill>
                  <a:schemeClr val="bg1"/>
                </a:solidFill>
                <a:latin typeface="Nexa Black"/>
              </a:rPr>
              <a:t>“Eu levantarei e irei para o meu Pai”, e quer que lutemos </a:t>
            </a:r>
          </a:p>
          <a:p>
            <a:r>
              <a:rPr lang="pt-BR" sz="1900" dirty="0">
                <a:solidFill>
                  <a:schemeClr val="bg1"/>
                </a:solidFill>
                <a:latin typeface="Nexa Black"/>
              </a:rPr>
              <a:t>contra o mal que está em nós. </a:t>
            </a:r>
          </a:p>
          <a:p>
            <a:r>
              <a:rPr lang="pt-BR" sz="1900" dirty="0">
                <a:solidFill>
                  <a:schemeClr val="bg1"/>
                </a:solidFill>
                <a:latin typeface="Nexa Black"/>
              </a:rPr>
              <a:t>Certamente muitas vezes não podemos lutar sozinhos.</a:t>
            </a:r>
          </a:p>
        </p:txBody>
      </p:sp>
    </p:spTree>
    <p:extLst>
      <p:ext uri="{BB962C8B-B14F-4D97-AF65-F5344CB8AC3E}">
        <p14:creationId xmlns:p14="http://schemas.microsoft.com/office/powerpoint/2010/main" val="301575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titulo-e-conteudo.png">
            <a:extLst>
              <a:ext uri="{FF2B5EF4-FFF2-40B4-BE49-F238E27FC236}">
                <a16:creationId xmlns:a16="http://schemas.microsoft.com/office/drawing/2014/main" id="{ED5D8BC2-878A-4850-9BC8-23A86D36A2D6}"/>
              </a:ext>
            </a:extLst>
          </p:cNvPr>
          <p:cNvPicPr>
            <a:picLocks noChangeAspect="1"/>
          </p:cNvPicPr>
          <p:nvPr/>
        </p:nvPicPr>
        <p:blipFill>
          <a:blip r:embed="rId2"/>
          <a:stretch>
            <a:fillRect/>
          </a:stretch>
        </p:blipFill>
        <p:spPr>
          <a:xfrm>
            <a:off x="0" y="0"/>
            <a:ext cx="9144000" cy="6858000"/>
          </a:xfrm>
          <a:prstGeom prst="rect">
            <a:avLst/>
          </a:prstGeom>
        </p:spPr>
      </p:pic>
      <p:pic>
        <p:nvPicPr>
          <p:cNvPr id="6" name="Imagem 5" descr="Assinatura horizontal branca.png"/>
          <p:cNvPicPr>
            <a:picLocks noChangeAspect="1"/>
          </p:cNvPicPr>
          <p:nvPr/>
        </p:nvPicPr>
        <p:blipFill>
          <a:blip r:embed="rId3" cstate="print"/>
          <a:stretch>
            <a:fillRect/>
          </a:stretch>
        </p:blipFill>
        <p:spPr>
          <a:xfrm>
            <a:off x="3852000" y="6080041"/>
            <a:ext cx="1440000" cy="678857"/>
          </a:xfrm>
          <a:prstGeom prst="rect">
            <a:avLst/>
          </a:prstGeom>
        </p:spPr>
      </p:pic>
      <p:sp>
        <p:nvSpPr>
          <p:cNvPr id="7" name="Título 1">
            <a:extLst>
              <a:ext uri="{FF2B5EF4-FFF2-40B4-BE49-F238E27FC236}">
                <a16:creationId xmlns:a16="http://schemas.microsoft.com/office/drawing/2014/main" id="{9D950E34-05F5-4FBA-92DB-B28BCF658B2B}"/>
              </a:ext>
            </a:extLst>
          </p:cNvPr>
          <p:cNvSpPr txBox="1">
            <a:spLocks/>
          </p:cNvSpPr>
          <p:nvPr/>
        </p:nvSpPr>
        <p:spPr>
          <a:xfrm>
            <a:off x="7019230" y="6191071"/>
            <a:ext cx="1653952" cy="4567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1200" dirty="0">
                <a:solidFill>
                  <a:schemeClr val="bg1"/>
                </a:solidFill>
                <a:latin typeface="Abadi" panose="020B0604020104020204" pitchFamily="34" charset="0"/>
                <a:ea typeface="Verdana" pitchFamily="34" charset="0"/>
                <a:cs typeface="Verdana" pitchFamily="34" charset="0"/>
              </a:rPr>
              <a:t>Conteúdo formativo ®</a:t>
            </a:r>
          </a:p>
        </p:txBody>
      </p:sp>
      <p:sp>
        <p:nvSpPr>
          <p:cNvPr id="17" name="Título 1">
            <a:extLst>
              <a:ext uri="{FF2B5EF4-FFF2-40B4-BE49-F238E27FC236}">
                <a16:creationId xmlns:a16="http://schemas.microsoft.com/office/drawing/2014/main" id="{DC8ED622-2199-43E4-BA96-C2FDEEC12BA6}"/>
              </a:ext>
            </a:extLst>
          </p:cNvPr>
          <p:cNvSpPr txBox="1">
            <a:spLocks/>
          </p:cNvSpPr>
          <p:nvPr/>
        </p:nvSpPr>
        <p:spPr>
          <a:xfrm>
            <a:off x="597942" y="182051"/>
            <a:ext cx="8075240" cy="6141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solidFill>
                  <a:srgbClr val="A2926A"/>
                </a:solidFill>
                <a:latin typeface="Nexa Black"/>
              </a:rPr>
              <a:t>2. As três categorias dos pecadores</a:t>
            </a:r>
          </a:p>
        </p:txBody>
      </p:sp>
      <p:sp>
        <p:nvSpPr>
          <p:cNvPr id="23" name="Espaço Reservado para Conteúdo 2">
            <a:extLst>
              <a:ext uri="{FF2B5EF4-FFF2-40B4-BE49-F238E27FC236}">
                <a16:creationId xmlns:a16="http://schemas.microsoft.com/office/drawing/2014/main" id="{E7783D40-BE00-4CF7-B2FC-2BB05D98DC40}"/>
              </a:ext>
            </a:extLst>
          </p:cNvPr>
          <p:cNvSpPr txBox="1">
            <a:spLocks/>
          </p:cNvSpPr>
          <p:nvPr/>
        </p:nvSpPr>
        <p:spPr>
          <a:xfrm>
            <a:off x="457200" y="1662559"/>
            <a:ext cx="8229600" cy="4329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1900" dirty="0">
                <a:solidFill>
                  <a:schemeClr val="bg1"/>
                </a:solidFill>
                <a:latin typeface="Nexa Black"/>
              </a:rPr>
              <a:t>O importante é a humildade de nos apresentar como somos, </a:t>
            </a:r>
          </a:p>
          <a:p>
            <a:r>
              <a:rPr lang="pt-BR" sz="1900" dirty="0">
                <a:solidFill>
                  <a:schemeClr val="bg1"/>
                </a:solidFill>
                <a:latin typeface="Nexa Black"/>
              </a:rPr>
              <a:t>de reconhecer que somos pecadores, como São Paulo, </a:t>
            </a:r>
          </a:p>
          <a:p>
            <a:r>
              <a:rPr lang="pt-BR" sz="1900" dirty="0">
                <a:solidFill>
                  <a:schemeClr val="bg1"/>
                </a:solidFill>
                <a:latin typeface="Nexa Black"/>
              </a:rPr>
              <a:t>que em </a:t>
            </a:r>
            <a:r>
              <a:rPr lang="pt-BR" sz="1900" i="1" dirty="0">
                <a:solidFill>
                  <a:schemeClr val="bg1"/>
                </a:solidFill>
                <a:latin typeface="Nexa Black"/>
              </a:rPr>
              <a:t>Romanos 7</a:t>
            </a:r>
            <a:r>
              <a:rPr lang="pt-BR" sz="1900" dirty="0">
                <a:solidFill>
                  <a:schemeClr val="bg1"/>
                </a:solidFill>
                <a:latin typeface="Nexa Black"/>
              </a:rPr>
              <a:t>, mostra toda sua humanidade </a:t>
            </a:r>
          </a:p>
          <a:p>
            <a:r>
              <a:rPr lang="pt-BR" sz="1900" dirty="0">
                <a:solidFill>
                  <a:schemeClr val="bg1"/>
                </a:solidFill>
                <a:latin typeface="Nexa Black"/>
              </a:rPr>
              <a:t>e escreve aquelas palavras terríveis: </a:t>
            </a:r>
          </a:p>
          <a:p>
            <a:r>
              <a:rPr lang="pt-BR" sz="1900" b="1" i="1" dirty="0">
                <a:solidFill>
                  <a:schemeClr val="accent6">
                    <a:lumMod val="60000"/>
                    <a:lumOff val="40000"/>
                  </a:schemeClr>
                </a:solidFill>
                <a:latin typeface="Nexa Black"/>
              </a:rPr>
              <a:t>“Quem me separará deste corpo de morte?”. (</a:t>
            </a:r>
            <a:r>
              <a:rPr lang="pt-BR" sz="1900" b="1" i="1" dirty="0" err="1">
                <a:solidFill>
                  <a:schemeClr val="accent6">
                    <a:lumMod val="60000"/>
                    <a:lumOff val="40000"/>
                  </a:schemeClr>
                </a:solidFill>
                <a:latin typeface="Nexa Black"/>
              </a:rPr>
              <a:t>Rm</a:t>
            </a:r>
            <a:r>
              <a:rPr lang="pt-BR" sz="1900" b="1" i="1" dirty="0">
                <a:solidFill>
                  <a:schemeClr val="accent6">
                    <a:lumMod val="60000"/>
                    <a:lumOff val="40000"/>
                  </a:schemeClr>
                </a:solidFill>
                <a:latin typeface="Nexa Black"/>
              </a:rPr>
              <a:t> 7, 24).</a:t>
            </a:r>
          </a:p>
          <a:p>
            <a:endParaRPr lang="pt-BR" sz="1900" b="1" i="1" dirty="0">
              <a:solidFill>
                <a:schemeClr val="accent6">
                  <a:lumMod val="60000"/>
                  <a:lumOff val="40000"/>
                </a:schemeClr>
              </a:solidFill>
              <a:latin typeface="Nexa Black"/>
            </a:endParaRPr>
          </a:p>
          <a:p>
            <a:r>
              <a:rPr lang="pt-BR" sz="1900" dirty="0">
                <a:solidFill>
                  <a:schemeClr val="bg1"/>
                </a:solidFill>
                <a:latin typeface="Nexa Black"/>
              </a:rPr>
              <a:t>Uma das maiores torturas que os romanos davam a um assassino </a:t>
            </a:r>
          </a:p>
          <a:p>
            <a:r>
              <a:rPr lang="pt-BR" sz="1900" dirty="0">
                <a:solidFill>
                  <a:schemeClr val="bg1"/>
                </a:solidFill>
                <a:latin typeface="Nexa Black"/>
              </a:rPr>
              <a:t>era unir o corpo do assassino com o cadáver do assassinado face a face, </a:t>
            </a:r>
          </a:p>
          <a:p>
            <a:r>
              <a:rPr lang="pt-BR" sz="1900" dirty="0">
                <a:solidFill>
                  <a:schemeClr val="bg1"/>
                </a:solidFill>
                <a:latin typeface="Nexa Black"/>
              </a:rPr>
              <a:t>e deixar o condenado morrer pouco a pouco, cara a cara com o cadáver.</a:t>
            </a:r>
          </a:p>
        </p:txBody>
      </p:sp>
    </p:spTree>
    <p:extLst>
      <p:ext uri="{BB962C8B-B14F-4D97-AF65-F5344CB8AC3E}">
        <p14:creationId xmlns:p14="http://schemas.microsoft.com/office/powerpoint/2010/main" val="3884996605"/>
      </p:ext>
    </p:extLst>
  </p:cSld>
  <p:clrMapOvr>
    <a:masterClrMapping/>
  </p:clrMapOvr>
</p:sld>
</file>

<file path=ppt/theme/theme1.xml><?xml version="1.0" encoding="utf-8"?>
<a:theme xmlns:a="http://schemas.openxmlformats.org/drawingml/2006/main" name="Formação Fraternidade O Caminh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Formação Fraternidade O Caminho</Template>
  <TotalTime>4387</TotalTime>
  <Words>4131</Words>
  <Application>Microsoft Office PowerPoint</Application>
  <PresentationFormat>Apresentação na tela (4:3)</PresentationFormat>
  <Paragraphs>411</Paragraphs>
  <Slides>44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44</vt:i4>
      </vt:variant>
    </vt:vector>
  </HeadingPairs>
  <TitlesOfParts>
    <vt:vector size="50" baseType="lpstr">
      <vt:lpstr>Abadi</vt:lpstr>
      <vt:lpstr>Arial</vt:lpstr>
      <vt:lpstr>Calibri</vt:lpstr>
      <vt:lpstr>Nexa Black</vt:lpstr>
      <vt:lpstr>Wingdings</vt:lpstr>
      <vt:lpstr>Formação Fraternidade O Caminho</vt:lpstr>
      <vt:lpstr>INTERCESSÃO Módulo VI – Cura Espiritual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O R M A Ç Ã O A ESCOLA DA CURA</dc:title>
  <dc:creator>Luana</dc:creator>
  <cp:lastModifiedBy>Andrea Arnoldi</cp:lastModifiedBy>
  <cp:revision>598</cp:revision>
  <dcterms:created xsi:type="dcterms:W3CDTF">2019-01-23T23:29:09Z</dcterms:created>
  <dcterms:modified xsi:type="dcterms:W3CDTF">2019-02-22T02:46:34Z</dcterms:modified>
</cp:coreProperties>
</file>